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6A96D-A886-F945-8206-8977292230C4}" v="1" dt="2022-09-30T16:30:17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4637"/>
  </p:normalViewPr>
  <p:slideViewPr>
    <p:cSldViewPr snapToGrid="0">
      <p:cViewPr varScale="1">
        <p:scale>
          <a:sx n="103" d="100"/>
          <a:sy n="103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yna Nelson" userId="f5470d0e-71c2-4f69-a2cb-91abe9515106" providerId="ADAL" clId="{E3D6A96D-A886-F945-8206-8977292230C4}"/>
    <pc:docChg chg="modSld">
      <pc:chgData name="Dayna Nelson" userId="f5470d0e-71c2-4f69-a2cb-91abe9515106" providerId="ADAL" clId="{E3D6A96D-A886-F945-8206-8977292230C4}" dt="2022-09-30T16:31:20.249" v="227" actId="1076"/>
      <pc:docMkLst>
        <pc:docMk/>
      </pc:docMkLst>
      <pc:sldChg chg="modSp mod">
        <pc:chgData name="Dayna Nelson" userId="f5470d0e-71c2-4f69-a2cb-91abe9515106" providerId="ADAL" clId="{E3D6A96D-A886-F945-8206-8977292230C4}" dt="2022-09-30T16:28:55.985" v="31" actId="255"/>
        <pc:sldMkLst>
          <pc:docMk/>
          <pc:sldMk cId="3937961497" sldId="257"/>
        </pc:sldMkLst>
        <pc:spChg chg="mod">
          <ac:chgData name="Dayna Nelson" userId="f5470d0e-71c2-4f69-a2cb-91abe9515106" providerId="ADAL" clId="{E3D6A96D-A886-F945-8206-8977292230C4}" dt="2022-09-30T16:28:55.985" v="31" actId="255"/>
          <ac:spMkLst>
            <pc:docMk/>
            <pc:sldMk cId="3937961497" sldId="257"/>
            <ac:spMk id="3" creationId="{778B8423-D32D-49C4-B24D-756C5317CD62}"/>
          </ac:spMkLst>
        </pc:spChg>
      </pc:sldChg>
      <pc:sldChg chg="modSp mod">
        <pc:chgData name="Dayna Nelson" userId="f5470d0e-71c2-4f69-a2cb-91abe9515106" providerId="ADAL" clId="{E3D6A96D-A886-F945-8206-8977292230C4}" dt="2022-09-30T16:30:54.627" v="166" actId="1035"/>
        <pc:sldMkLst>
          <pc:docMk/>
          <pc:sldMk cId="2753202854" sldId="259"/>
        </pc:sldMkLst>
        <pc:spChg chg="mod">
          <ac:chgData name="Dayna Nelson" userId="f5470d0e-71c2-4f69-a2cb-91abe9515106" providerId="ADAL" clId="{E3D6A96D-A886-F945-8206-8977292230C4}" dt="2022-09-30T16:30:27.608" v="97" actId="20577"/>
          <ac:spMkLst>
            <pc:docMk/>
            <pc:sldMk cId="2753202854" sldId="259"/>
            <ac:spMk id="3" creationId="{8D6EFB84-3565-4DA8-AFF9-0AFB23E7DAC6}"/>
          </ac:spMkLst>
        </pc:spChg>
        <pc:spChg chg="mod">
          <ac:chgData name="Dayna Nelson" userId="f5470d0e-71c2-4f69-a2cb-91abe9515106" providerId="ADAL" clId="{E3D6A96D-A886-F945-8206-8977292230C4}" dt="2022-09-30T16:30:54.627" v="166" actId="1035"/>
          <ac:spMkLst>
            <pc:docMk/>
            <pc:sldMk cId="2753202854" sldId="259"/>
            <ac:spMk id="16" creationId="{ECC3A172-5EB0-4E63-B083-7D408EB5AB17}"/>
          </ac:spMkLst>
        </pc:spChg>
        <pc:picChg chg="mod">
          <ac:chgData name="Dayna Nelson" userId="f5470d0e-71c2-4f69-a2cb-91abe9515106" providerId="ADAL" clId="{E3D6A96D-A886-F945-8206-8977292230C4}" dt="2022-09-30T16:30:17.874" v="94" actId="1076"/>
          <ac:picMkLst>
            <pc:docMk/>
            <pc:sldMk cId="2753202854" sldId="259"/>
            <ac:picMk id="1026" creationId="{5BE76A93-E06D-467E-92CB-1C3261BAEFE2}"/>
          </ac:picMkLst>
        </pc:picChg>
      </pc:sldChg>
      <pc:sldChg chg="modSp mod">
        <pc:chgData name="Dayna Nelson" userId="f5470d0e-71c2-4f69-a2cb-91abe9515106" providerId="ADAL" clId="{E3D6A96D-A886-F945-8206-8977292230C4}" dt="2022-09-30T16:31:20.249" v="227" actId="1076"/>
        <pc:sldMkLst>
          <pc:docMk/>
          <pc:sldMk cId="2116041178" sldId="262"/>
        </pc:sldMkLst>
        <pc:spChg chg="mod">
          <ac:chgData name="Dayna Nelson" userId="f5470d0e-71c2-4f69-a2cb-91abe9515106" providerId="ADAL" clId="{E3D6A96D-A886-F945-8206-8977292230C4}" dt="2022-09-30T16:31:20.249" v="227" actId="1076"/>
          <ac:spMkLst>
            <pc:docMk/>
            <pc:sldMk cId="2116041178" sldId="262"/>
            <ac:spMk id="14" creationId="{E26CFE15-2752-481E-93F1-150FD9595392}"/>
          </ac:spMkLst>
        </pc:spChg>
      </pc:sldChg>
      <pc:sldChg chg="modSp mod">
        <pc:chgData name="Dayna Nelson" userId="f5470d0e-71c2-4f69-a2cb-91abe9515106" providerId="ADAL" clId="{E3D6A96D-A886-F945-8206-8977292230C4}" dt="2022-09-30T16:29:59.886" v="93" actId="1076"/>
        <pc:sldMkLst>
          <pc:docMk/>
          <pc:sldMk cId="1365671068" sldId="263"/>
        </pc:sldMkLst>
        <pc:spChg chg="mod">
          <ac:chgData name="Dayna Nelson" userId="f5470d0e-71c2-4f69-a2cb-91abe9515106" providerId="ADAL" clId="{E3D6A96D-A886-F945-8206-8977292230C4}" dt="2022-09-30T16:29:59.886" v="93" actId="1076"/>
          <ac:spMkLst>
            <pc:docMk/>
            <pc:sldMk cId="1365671068" sldId="263"/>
            <ac:spMk id="5" creationId="{3A025F31-371D-077F-7609-236E80340C1D}"/>
          </ac:spMkLst>
        </pc:spChg>
      </pc:sldChg>
    </pc:docChg>
  </pc:docChgLst>
  <pc:docChgLst>
    <pc:chgData name="Dayna Nelson" userId="f5470d0e-71c2-4f69-a2cb-91abe9515106" providerId="ADAL" clId="{29A6570F-8748-C848-8E2A-157091871B38}"/>
    <pc:docChg chg="modSld">
      <pc:chgData name="Dayna Nelson" userId="f5470d0e-71c2-4f69-a2cb-91abe9515106" providerId="ADAL" clId="{29A6570F-8748-C848-8E2A-157091871B38}" dt="2022-09-06T15:02:59.427" v="14" actId="1076"/>
      <pc:docMkLst>
        <pc:docMk/>
      </pc:docMkLst>
      <pc:sldChg chg="modSp mod">
        <pc:chgData name="Dayna Nelson" userId="f5470d0e-71c2-4f69-a2cb-91abe9515106" providerId="ADAL" clId="{29A6570F-8748-C848-8E2A-157091871B38}" dt="2022-09-06T15:01:57.582" v="5" actId="20577"/>
        <pc:sldMkLst>
          <pc:docMk/>
          <pc:sldMk cId="3937961497" sldId="257"/>
        </pc:sldMkLst>
        <pc:spChg chg="mod">
          <ac:chgData name="Dayna Nelson" userId="f5470d0e-71c2-4f69-a2cb-91abe9515106" providerId="ADAL" clId="{29A6570F-8748-C848-8E2A-157091871B38}" dt="2022-09-06T15:01:57.582" v="5" actId="20577"/>
          <ac:spMkLst>
            <pc:docMk/>
            <pc:sldMk cId="3937961497" sldId="257"/>
            <ac:spMk id="3" creationId="{778B8423-D32D-49C4-B24D-756C5317CD62}"/>
          </ac:spMkLst>
        </pc:spChg>
      </pc:sldChg>
      <pc:sldChg chg="modSp mod">
        <pc:chgData name="Dayna Nelson" userId="f5470d0e-71c2-4f69-a2cb-91abe9515106" providerId="ADAL" clId="{29A6570F-8748-C848-8E2A-157091871B38}" dt="2022-09-06T15:02:59.427" v="14" actId="1076"/>
        <pc:sldMkLst>
          <pc:docMk/>
          <pc:sldMk cId="2753202854" sldId="259"/>
        </pc:sldMkLst>
        <pc:spChg chg="mod">
          <ac:chgData name="Dayna Nelson" userId="f5470d0e-71c2-4f69-a2cb-91abe9515106" providerId="ADAL" clId="{29A6570F-8748-C848-8E2A-157091871B38}" dt="2022-09-06T15:02:59.427" v="14" actId="1076"/>
          <ac:spMkLst>
            <pc:docMk/>
            <pc:sldMk cId="2753202854" sldId="259"/>
            <ac:spMk id="16" creationId="{ECC3A172-5EB0-4E63-B083-7D408EB5AB17}"/>
          </ac:spMkLst>
        </pc:spChg>
        <pc:picChg chg="mod">
          <ac:chgData name="Dayna Nelson" userId="f5470d0e-71c2-4f69-a2cb-91abe9515106" providerId="ADAL" clId="{29A6570F-8748-C848-8E2A-157091871B38}" dt="2022-09-06T15:02:36.419" v="10" actId="1076"/>
          <ac:picMkLst>
            <pc:docMk/>
            <pc:sldMk cId="2753202854" sldId="259"/>
            <ac:picMk id="4" creationId="{15886BC6-603F-4162-908E-F1A77DCE6C76}"/>
          </ac:picMkLst>
        </pc:picChg>
      </pc:sldChg>
      <pc:sldChg chg="modSp mod">
        <pc:chgData name="Dayna Nelson" userId="f5470d0e-71c2-4f69-a2cb-91abe9515106" providerId="ADAL" clId="{29A6570F-8748-C848-8E2A-157091871B38}" dt="2022-09-06T15:02:52.214" v="13" actId="1076"/>
        <pc:sldMkLst>
          <pc:docMk/>
          <pc:sldMk cId="2116041178" sldId="262"/>
        </pc:sldMkLst>
        <pc:spChg chg="mod">
          <ac:chgData name="Dayna Nelson" userId="f5470d0e-71c2-4f69-a2cb-91abe9515106" providerId="ADAL" clId="{29A6570F-8748-C848-8E2A-157091871B38}" dt="2022-09-06T15:02:52.214" v="13" actId="1076"/>
          <ac:spMkLst>
            <pc:docMk/>
            <pc:sldMk cId="2116041178" sldId="262"/>
            <ac:spMk id="14" creationId="{E26CFE15-2752-481E-93F1-150FD9595392}"/>
          </ac:spMkLst>
        </pc:spChg>
        <pc:picChg chg="mod">
          <ac:chgData name="Dayna Nelson" userId="f5470d0e-71c2-4f69-a2cb-91abe9515106" providerId="ADAL" clId="{29A6570F-8748-C848-8E2A-157091871B38}" dt="2022-09-06T15:02:43.795" v="11" actId="1076"/>
          <ac:picMkLst>
            <pc:docMk/>
            <pc:sldMk cId="2116041178" sldId="262"/>
            <ac:picMk id="15" creationId="{C8938D83-6F91-0773-22AF-029B4A8C5C82}"/>
          </ac:picMkLst>
        </pc:picChg>
      </pc:sldChg>
      <pc:sldChg chg="modSp mod">
        <pc:chgData name="Dayna Nelson" userId="f5470d0e-71c2-4f69-a2cb-91abe9515106" providerId="ADAL" clId="{29A6570F-8748-C848-8E2A-157091871B38}" dt="2022-09-06T15:02:19.407" v="9" actId="1076"/>
        <pc:sldMkLst>
          <pc:docMk/>
          <pc:sldMk cId="1365671068" sldId="263"/>
        </pc:sldMkLst>
        <pc:spChg chg="mod">
          <ac:chgData name="Dayna Nelson" userId="f5470d0e-71c2-4f69-a2cb-91abe9515106" providerId="ADAL" clId="{29A6570F-8748-C848-8E2A-157091871B38}" dt="2022-09-06T15:02:19.407" v="9" actId="1076"/>
          <ac:spMkLst>
            <pc:docMk/>
            <pc:sldMk cId="1365671068" sldId="263"/>
            <ac:spMk id="2" creationId="{B609BA1D-3FF5-19B3-657C-6BA5C035142A}"/>
          </ac:spMkLst>
        </pc:spChg>
        <pc:spChg chg="mod">
          <ac:chgData name="Dayna Nelson" userId="f5470d0e-71c2-4f69-a2cb-91abe9515106" providerId="ADAL" clId="{29A6570F-8748-C848-8E2A-157091871B38}" dt="2022-09-06T15:02:14.975" v="8" actId="14100"/>
          <ac:spMkLst>
            <pc:docMk/>
            <pc:sldMk cId="1365671068" sldId="263"/>
            <ac:spMk id="5" creationId="{3A025F31-371D-077F-7609-236E80340C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3351-159C-4B2E-AB72-86097ADB86D5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C22E5-6F84-4D9E-A5DC-40073E04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22E5-6F84-4D9E-A5DC-40073E045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0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Disposable Earplugs</a:t>
            </a:r>
          </a:p>
          <a:p>
            <a:r>
              <a:rPr lang="en-US" dirty="0"/>
              <a:t>Giveaway Sunglasses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22E5-6F84-4D9E-A5DC-40073E045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219B-A454-43CF-AFAE-296C36B75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B6290-B48D-447C-90AD-1A07F862B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F868-F2A4-450E-B02B-C16CF00A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5909-1C4D-43F1-9581-67154D43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5CF3D-8170-4C57-9FDC-42D80E82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5CF0-2A4D-4619-8038-6831EB9C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86485-6B4B-462D-84BB-F82EBB221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7DEC3-2EDC-4840-A2F4-9667196D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E6F21-7242-4525-8353-8CCC91D5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1379B-ED27-4629-8B43-300EB212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FFB42-B314-4A63-B4F7-8DAF00C09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5DC8B-2677-4C52-9DB4-6AA39A24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5D10-A034-40C6-B293-A5C395C9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045C-D271-4AB2-A4D7-108CFA16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58238-DFDC-4895-9226-952C26E8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6FEC-DE5C-43D7-83ED-D172940F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C9E41-DA9C-4741-9093-9F144047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110B5-90EB-4E60-B91B-F1515FB3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21D6-CE83-427A-954F-E08180E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2C3ED-3C9B-45BA-8A2C-7F851200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8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F4E3-13E2-4412-AB88-0E14D180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B7FDF-37B5-4335-A6AC-6F48D856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10485-6E91-4306-ABF8-6C8F7603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D73F1-BE1C-439F-8E50-FF068507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34FB6-D55E-429E-9CCC-4A944AFF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6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EB60-6D77-4E83-B761-CB21C3A8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AE44F-787B-4002-95FE-17AFBC91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09E24-3AE8-484C-AA37-2EEB5F8D4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CAE9B-32D2-44C3-908F-F754A375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F4155-AC02-47FA-9868-10EF3ADA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F945-F1D3-4775-B4A1-DF7711DA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D6AF-4E20-457D-87BF-26D68F02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1A10B-9CB9-4166-9EE6-B4171879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01FBF-9EAC-436B-B6CD-FC0D93A8F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3DB84-0611-4FC9-8022-44D6641CA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A197D-A707-4FB4-AADE-A37B10458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BB19D-46D1-45E6-A500-7B8AFF5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233F8-A9FA-49F7-B93B-5A269EA9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3F836-4628-45E1-8C86-2B6C6A6F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F8E8-F550-40D8-9D2F-6F95971A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BC8C3-3175-4DAD-A57D-DA298C5C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87D74-01A7-4E47-A13C-1732D182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2F24E-28CF-49AC-BA04-BC13CAA2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6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A4550-A2F4-4869-A294-68087C27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A09CA-F541-4BE9-8ED9-4A7EDA1E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7744C-6DFF-4CAF-880F-2C3A3509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07CA-7B83-4275-BC6F-0A059286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85E8-7C29-40FA-99D0-EEBEF02D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E63E6-F714-4E9D-BEEC-98775816D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45619-8BCA-448C-BBA1-ED84C556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9F15-0F7C-46D5-9D23-F78FE0FD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E8025-1836-442F-A709-983783F1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A30D-8DDB-4863-8B8C-7F9D29CC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7662E-3109-4390-BF1C-DE9329F0E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50E77-AFB9-44F1-919D-D726FA790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AE313-3808-4605-98E1-2BB74FCF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34DF6-8313-4418-81ED-7961F284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C972F-AF77-4BEF-A053-6390FB13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2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EA895-D041-4C7B-B56C-6C253DBD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EC3A-8292-40EF-BEF4-70D3ACD4C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332C2-1CFA-4F9A-BC24-EF01F2DC0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B591-19B2-426E-BC15-89E68D7DA3D6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695E4-76CC-46E3-B81C-2033EEF00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BA6BB-A60C-4816-8F92-54854E7AF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37BC-35BF-4551-945F-B1EB36A3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2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inmotionntoys.com/" TargetMode="External"/><Relationship Id="rId3" Type="http://schemas.openxmlformats.org/officeDocument/2006/relationships/hyperlink" Target="http://www.thetoynetwork.com/" TargetMode="External"/><Relationship Id="rId7" Type="http://schemas.openxmlformats.org/officeDocument/2006/relationships/hyperlink" Target="http://www.timetimer.com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www.toysmith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layvisions.com/" TargetMode="External"/><Relationship Id="rId11" Type="http://schemas.openxmlformats.org/officeDocument/2006/relationships/hyperlink" Target="http://www.amazon.com/" TargetMode="External"/><Relationship Id="rId5" Type="http://schemas.openxmlformats.org/officeDocument/2006/relationships/hyperlink" Target="http://www.getspeks.com/" TargetMode="External"/><Relationship Id="rId10" Type="http://schemas.openxmlformats.org/officeDocument/2006/relationships/hyperlink" Target="http://www.discovervibes.com/" TargetMode="External"/><Relationship Id="rId4" Type="http://schemas.openxmlformats.org/officeDocument/2006/relationships/hyperlink" Target="http://www.schylling.com/" TargetMode="External"/><Relationship Id="rId9" Type="http://schemas.openxmlformats.org/officeDocument/2006/relationships/hyperlink" Target="http://www.tanglecreation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m.org/" TargetMode="External"/><Relationship Id="rId2" Type="http://schemas.openxmlformats.org/officeDocument/2006/relationships/hyperlink" Target="mailto:education@ausm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7A2D-0C6C-4875-9AA8-31F43C1C74F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12349" y="477373"/>
            <a:ext cx="9144000" cy="142833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ahnschrift" panose="020B0502040204020203" pitchFamily="34" charset="0"/>
              </a:rPr>
              <a:t>How </a:t>
            </a:r>
            <a:r>
              <a:rPr lang="en-US" sz="5400" dirty="0">
                <a:latin typeface="Bahnschrift" panose="020B0502040204020203" pitchFamily="34" charset="0"/>
              </a:rPr>
              <a:t>to</a:t>
            </a:r>
            <a:r>
              <a:rPr lang="en-US" sz="4800" dirty="0">
                <a:latin typeface="Bahnschrift" panose="020B0502040204020203" pitchFamily="34" charset="0"/>
              </a:rPr>
              <a:t> Create a Sensory Kit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D6F0F-827A-4F12-997A-36A54DD4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47" y="2037554"/>
            <a:ext cx="4679153" cy="278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81BE86-681B-4C8F-8251-ED7A0DE3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349" y="2037554"/>
            <a:ext cx="4607851" cy="2782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4B546-F776-466B-83DA-1BA6A44C9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141" y="5269467"/>
            <a:ext cx="3555718" cy="13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2309-EAC3-4F2C-8AC2-127B179F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ahnschrift" panose="020B0502040204020203" pitchFamily="34" charset="0"/>
              </a:rPr>
              <a:t>Why Sensory Kits are Important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8423-D32D-49C4-B24D-756C5317C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022"/>
            <a:ext cx="10515600" cy="4582941"/>
          </a:xfrm>
        </p:spPr>
        <p:txBody>
          <a:bodyPr>
            <a:noAutofit/>
          </a:bodyPr>
          <a:lstStyle/>
          <a:p>
            <a:r>
              <a:rPr lang="en-US" sz="2000" dirty="0"/>
              <a:t>Neurodiversity is an invisible disability</a:t>
            </a:r>
          </a:p>
          <a:p>
            <a:pPr lvl="1"/>
            <a:r>
              <a:rPr lang="en-US" sz="2000" dirty="0"/>
              <a:t>Includes Populations:</a:t>
            </a:r>
          </a:p>
          <a:p>
            <a:pPr lvl="2"/>
            <a:r>
              <a:rPr lang="en-US" dirty="0"/>
              <a:t>Autism: 1 in 36 prevalence in MN</a:t>
            </a:r>
          </a:p>
          <a:p>
            <a:pPr lvl="2"/>
            <a:r>
              <a:rPr lang="en-US" dirty="0"/>
              <a:t>ADHD</a:t>
            </a:r>
          </a:p>
          <a:p>
            <a:pPr lvl="2"/>
            <a:r>
              <a:rPr lang="en-US" dirty="0"/>
              <a:t>Dyspraxia</a:t>
            </a:r>
          </a:p>
          <a:p>
            <a:pPr lvl="2"/>
            <a:r>
              <a:rPr lang="en-US" dirty="0"/>
              <a:t>More</a:t>
            </a:r>
          </a:p>
          <a:p>
            <a:pPr lvl="1"/>
            <a:r>
              <a:rPr lang="en-US" sz="2000" dirty="0"/>
              <a:t>Affects all racial, ethnic, and socio-economic groups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Neurodivergent people can experience both sensory sensitivities:</a:t>
            </a:r>
          </a:p>
          <a:p>
            <a:pPr lvl="1"/>
            <a:r>
              <a:rPr lang="en-US" sz="2000" dirty="0"/>
              <a:t>HYPER/too much (avoids input) and</a:t>
            </a:r>
          </a:p>
          <a:p>
            <a:pPr lvl="1"/>
            <a:r>
              <a:rPr lang="en-US" sz="2000" dirty="0"/>
              <a:t>HYPO/not enough (seeks input) </a:t>
            </a:r>
          </a:p>
          <a:p>
            <a:pPr lvl="1"/>
            <a:r>
              <a:rPr lang="en-US" sz="2000" dirty="0"/>
              <a:t>These experiences can lead to chaotic and/or unpredictable input AND difficulty filtering extraneous input.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19A6B-8B05-42BC-BFE1-DCC50D71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40" y="5970234"/>
            <a:ext cx="1852720" cy="683332"/>
          </a:xfrm>
          <a:prstGeom prst="rect">
            <a:avLst/>
          </a:prstGeom>
        </p:spPr>
      </p:pic>
      <p:pic>
        <p:nvPicPr>
          <p:cNvPr id="11" name="Graphic 10" descr="Brain in head with solid fill">
            <a:extLst>
              <a:ext uri="{FF2B5EF4-FFF2-40B4-BE49-F238E27FC236}">
                <a16:creationId xmlns:a16="http://schemas.microsoft.com/office/drawing/2014/main" id="{8C720676-6AB6-A750-19F5-6161F6CE8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0125" y="1265748"/>
            <a:ext cx="3433011" cy="34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6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BA1D-3FF5-19B3-657C-6BA5C035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0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Sensory Kits are Important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A025F31-371D-077F-7609-236E80340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1622321"/>
            <a:ext cx="3505494" cy="488830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Allow individuals to regulate their sensory sensitivities in ways that work for them.</a:t>
            </a:r>
          </a:p>
          <a:p>
            <a:r>
              <a:rPr lang="en-US" sz="2000" dirty="0"/>
              <a:t>Attendees are able to stay at events and community spaces longer.</a:t>
            </a:r>
          </a:p>
          <a:p>
            <a:r>
              <a:rPr lang="en-US" sz="2000" dirty="0"/>
              <a:t>Sensory Kits provide:</a:t>
            </a:r>
          </a:p>
          <a:p>
            <a:pPr lvl="1"/>
            <a:r>
              <a:rPr lang="en-US" sz="2000" dirty="0"/>
              <a:t>An inclusive resource</a:t>
            </a:r>
          </a:p>
          <a:p>
            <a:pPr lvl="1"/>
            <a:r>
              <a:rPr lang="en-US" sz="2000" dirty="0"/>
              <a:t>A culture of acceptance</a:t>
            </a:r>
          </a:p>
          <a:p>
            <a:pPr lvl="1"/>
            <a:r>
              <a:rPr lang="en-US" sz="2000" dirty="0"/>
              <a:t>A sense of belonging</a:t>
            </a:r>
          </a:p>
          <a:p>
            <a:r>
              <a:rPr lang="en-US" sz="2000" dirty="0"/>
              <a:t>Events and organizations with inclusive spaces have greater engagement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C2D02CD-DEDD-05E5-69A2-617BF17EB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237846"/>
            <a:ext cx="6019331" cy="43790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656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896C-4564-4158-ACFA-FF9FAE85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What Senses to Target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B91FBE-F3A6-4320-AFAB-51097A577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14" y="1514277"/>
            <a:ext cx="10976772" cy="49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3612-2BFA-4FE7-828B-BE97D2F3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Bahnschrift" panose="020B0502040204020203" pitchFamily="34" charset="0"/>
              </a:rPr>
              <a:t>Tools You Can Choose to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EFB84-3565-4DA8-AFF9-0AFB23E7DA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Headphones (auditory)</a:t>
            </a:r>
          </a:p>
          <a:p>
            <a:pPr lvl="1"/>
            <a:r>
              <a:rPr lang="en-US" dirty="0"/>
              <a:t>Child and Adult Sizes </a:t>
            </a:r>
          </a:p>
          <a:p>
            <a:endParaRPr lang="en-US" dirty="0"/>
          </a:p>
          <a:p>
            <a:r>
              <a:rPr lang="en-US" dirty="0"/>
              <a:t>Mini-</a:t>
            </a:r>
            <a:r>
              <a:rPr lang="en-US" dirty="0" err="1"/>
              <a:t>Spinny</a:t>
            </a:r>
            <a:r>
              <a:rPr lang="en-US" dirty="0"/>
              <a:t> (visual)</a:t>
            </a:r>
          </a:p>
          <a:p>
            <a:endParaRPr lang="en-US" dirty="0"/>
          </a:p>
          <a:p>
            <a:r>
              <a:rPr lang="en-US" dirty="0" err="1"/>
              <a:t>Rainstick</a:t>
            </a:r>
            <a:r>
              <a:rPr lang="en-US" dirty="0"/>
              <a:t> (visual; auditory)</a:t>
            </a:r>
          </a:p>
          <a:p>
            <a:endParaRPr lang="en-US" dirty="0"/>
          </a:p>
          <a:p>
            <a:r>
              <a:rPr lang="en-US" dirty="0"/>
              <a:t>Spikey Ball (touch)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312A0C-7F7F-4856-914D-7528047ED4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Yuck-E Ball (touch, proprioceptive) </a:t>
            </a:r>
          </a:p>
          <a:p>
            <a:endParaRPr lang="en-US" dirty="0"/>
          </a:p>
          <a:p>
            <a:r>
              <a:rPr lang="en-US" dirty="0" err="1"/>
              <a:t>Figipod</a:t>
            </a:r>
            <a:r>
              <a:rPr lang="en-US" dirty="0"/>
              <a:t> (vestibular, proprioceptive, touch)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Grip </a:t>
            </a:r>
            <a:r>
              <a:rPr lang="en-US" dirty="0" err="1"/>
              <a:t>Stixx</a:t>
            </a:r>
            <a:r>
              <a:rPr lang="en-US" dirty="0"/>
              <a:t> Chewy (proprioceptive, touch, taste)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86BC6-603F-4162-908E-F1A77DCE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59" y="5901900"/>
            <a:ext cx="1946305" cy="717848"/>
          </a:xfrm>
          <a:prstGeom prst="rect">
            <a:avLst/>
          </a:prstGeom>
        </p:spPr>
      </p:pic>
      <p:pic>
        <p:nvPicPr>
          <p:cNvPr id="1026" name="Picture 2" descr="Amazon.com: Vic Firth Kidphones Non-electronic Isolation headphones For Kids  : Electronics">
            <a:extLst>
              <a:ext uri="{FF2B5EF4-FFF2-40B4-BE49-F238E27FC236}">
                <a16:creationId xmlns:a16="http://schemas.microsoft.com/office/drawing/2014/main" id="{5BE76A93-E06D-467E-92CB-1C3261BA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97" y="1794261"/>
            <a:ext cx="868474" cy="99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Fat Brain Toys MiniSpinny : Toys &amp; Games">
            <a:extLst>
              <a:ext uri="{FF2B5EF4-FFF2-40B4-BE49-F238E27FC236}">
                <a16:creationId xmlns:a16="http://schemas.microsoft.com/office/drawing/2014/main" id="{DD532AF9-FA1B-4400-BE8A-22B20E40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2794" y="2831304"/>
            <a:ext cx="1208531" cy="12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2EBCA8-C4D0-4003-81E0-66535CDA1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942" y="3970576"/>
            <a:ext cx="1151258" cy="1151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EF3FA-A9F5-4A8B-A764-DE3128824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360" y="5135949"/>
            <a:ext cx="861699" cy="873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90587-FBFD-414D-A523-1F380C8B4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5953" y="1825625"/>
            <a:ext cx="909574" cy="90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3DDC7-B083-4932-AB6A-DF792ACF72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5824" y="3154102"/>
            <a:ext cx="984477" cy="984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FB1C7-61E4-47F7-B6F6-C553D0E18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2981" y="4603717"/>
            <a:ext cx="1679121" cy="562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C3A172-5EB0-4E63-B083-7D408EB5AB17}"/>
              </a:ext>
            </a:extLst>
          </p:cNvPr>
          <p:cNvSpPr txBox="1"/>
          <p:nvPr/>
        </p:nvSpPr>
        <p:spPr>
          <a:xfrm>
            <a:off x="7075055" y="5742584"/>
            <a:ext cx="511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5"/>
                </a:solidFill>
              </a:rPr>
              <a:t>*Include items that are relevant to your site, audience, event, etc. Try to include items that target a variety of senses.</a:t>
            </a:r>
          </a:p>
        </p:txBody>
      </p:sp>
    </p:spTree>
    <p:extLst>
      <p:ext uri="{BB962C8B-B14F-4D97-AF65-F5344CB8AC3E}">
        <p14:creationId xmlns:p14="http://schemas.microsoft.com/office/powerpoint/2010/main" val="275320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F519-C0F8-492E-8419-654B916C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ahnschrift" panose="020B0502040204020203" pitchFamily="34" charset="0"/>
              </a:rPr>
              <a:t>Tools You Can Choose to Include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4EA4-5272-4EC0-93AE-AA199C109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Sensory </a:t>
            </a:r>
            <a:r>
              <a:rPr lang="en-US" dirty="0" err="1"/>
              <a:t>Stixx</a:t>
            </a:r>
            <a:r>
              <a:rPr lang="en-US" dirty="0"/>
              <a:t>- Hand </a:t>
            </a:r>
            <a:br>
              <a:rPr lang="en-US" dirty="0"/>
            </a:br>
            <a:r>
              <a:rPr lang="en-US" dirty="0"/>
              <a:t>(proprioceptive, touch)  </a:t>
            </a:r>
          </a:p>
          <a:p>
            <a:endParaRPr lang="en-US" dirty="0"/>
          </a:p>
          <a:p>
            <a:r>
              <a:rPr lang="en-US" dirty="0" err="1"/>
              <a:t>Toobaloo</a:t>
            </a:r>
            <a:r>
              <a:rPr lang="en-US" dirty="0"/>
              <a:t> (auditory)</a:t>
            </a:r>
          </a:p>
          <a:p>
            <a:endParaRPr lang="en-US" dirty="0"/>
          </a:p>
          <a:p>
            <a:r>
              <a:rPr lang="en-US" dirty="0"/>
              <a:t>Bubble Tumbler (visual)</a:t>
            </a:r>
          </a:p>
          <a:p>
            <a:endParaRPr lang="en-US" dirty="0"/>
          </a:p>
          <a:p>
            <a:r>
              <a:rPr lang="en-US" dirty="0"/>
              <a:t>Whiteboard and Marker (interoceptive, visual)</a:t>
            </a:r>
          </a:p>
          <a:p>
            <a:endParaRPr lang="en-US" dirty="0"/>
          </a:p>
          <a:p>
            <a:r>
              <a:rPr lang="en-US" dirty="0"/>
              <a:t> Stress Ball </a:t>
            </a:r>
            <a:br>
              <a:rPr lang="en-US" dirty="0"/>
            </a:br>
            <a:r>
              <a:rPr lang="en-US" dirty="0"/>
              <a:t>(touch, proprioceptive)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4238FD-0490-45FB-A930-3E6435E805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Time Timer (visual)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Disposable Earplugs (auditory)</a:t>
            </a:r>
          </a:p>
          <a:p>
            <a:endParaRPr lang="en-US" dirty="0"/>
          </a:p>
          <a:p>
            <a:r>
              <a:rPr lang="en-US" dirty="0"/>
              <a:t>Giveaway Sunglasses (visual)</a:t>
            </a:r>
          </a:p>
          <a:p>
            <a:endParaRPr lang="en-US" dirty="0"/>
          </a:p>
          <a:p>
            <a:r>
              <a:rPr lang="en-US" dirty="0"/>
              <a:t>Plastic Bin (to store items) </a:t>
            </a:r>
          </a:p>
          <a:p>
            <a:endParaRPr lang="en-US" dirty="0"/>
          </a:p>
          <a:p>
            <a:r>
              <a:rPr lang="en-US" dirty="0"/>
              <a:t>Backpack/Fanny Pack (to store items)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B53F8-C891-4B88-A8BD-83D7F910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11" y="1632461"/>
            <a:ext cx="839281" cy="844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F0E41-592E-4901-A5BB-EFD1BFE61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219" y="2670119"/>
            <a:ext cx="369426" cy="827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0338D1-9668-4286-933C-B7D99E0CB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11" y="3410411"/>
            <a:ext cx="1124879" cy="1124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3E31C-AB9F-4453-A3EC-43FA77148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428" y="4623418"/>
            <a:ext cx="1157700" cy="115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29D59D-16B4-4AD8-89D2-DBAAE0499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149" y="1436345"/>
            <a:ext cx="1147763" cy="1147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D15341-A724-4E60-8BD5-57DF060CC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028" y="3700011"/>
            <a:ext cx="1147763" cy="1147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6CFE15-2752-481E-93F1-150FD9595392}"/>
              </a:ext>
            </a:extLst>
          </p:cNvPr>
          <p:cNvSpPr txBox="1"/>
          <p:nvPr/>
        </p:nvSpPr>
        <p:spPr>
          <a:xfrm>
            <a:off x="7335883" y="5715298"/>
            <a:ext cx="511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5"/>
                </a:solidFill>
              </a:rPr>
              <a:t>*Include items that are relevant to your site, audience, event, etc. Try to include items that target a variety of senses.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938D83-6F91-0773-22AF-029B4A8C5C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7428" y="5952976"/>
            <a:ext cx="1946305" cy="7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8259-FF3A-4754-AEE1-5ECFD950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Bahnschrift" panose="020B0502040204020203" pitchFamily="34" charset="0"/>
              </a:rPr>
              <a:t>Where to Purchase Sensory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14E9-252A-4C71-9A6D-1CBCC539BF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Pre-made and customizable sensory kits prepared by </a:t>
            </a:r>
            <a:r>
              <a:rPr lang="en-US" b="1" i="1" dirty="0" err="1"/>
              <a:t>AuSM</a:t>
            </a:r>
            <a:endParaRPr lang="en-US" dirty="0"/>
          </a:p>
          <a:p>
            <a:pPr lvl="1"/>
            <a:r>
              <a:rPr lang="en-US" dirty="0"/>
              <a:t>Typical Kit Cost $189</a:t>
            </a:r>
          </a:p>
          <a:p>
            <a:pPr lvl="1"/>
            <a:r>
              <a:rPr lang="en-US" dirty="0"/>
              <a:t>Can customize to your budget or tool needs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i="1" dirty="0"/>
              <a:t>Benefits of ordering through AuSM</a:t>
            </a:r>
          </a:p>
          <a:p>
            <a:pPr lvl="1"/>
            <a:r>
              <a:rPr lang="en-US" dirty="0"/>
              <a:t>Tools will match your site/individual needs</a:t>
            </a:r>
          </a:p>
          <a:p>
            <a:pPr lvl="1"/>
            <a:r>
              <a:rPr lang="en-US" dirty="0"/>
              <a:t>Funds will directly support individuals connected to AuSM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60939-B73B-4B7A-8AC9-9DF2DC5288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www.toysmith.com</a:t>
            </a:r>
            <a:endParaRPr lang="en-US" dirty="0"/>
          </a:p>
          <a:p>
            <a:r>
              <a:rPr lang="en-US" dirty="0">
                <a:hlinkClick r:id="rId3"/>
              </a:rPr>
              <a:t>www.thetoynetwork.com</a:t>
            </a:r>
            <a:endParaRPr lang="en-US" dirty="0"/>
          </a:p>
          <a:p>
            <a:r>
              <a:rPr lang="en-US" dirty="0">
                <a:hlinkClick r:id="rId4"/>
              </a:rPr>
              <a:t>www.schylling.com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www.getspeks.com</a:t>
            </a:r>
            <a:endParaRPr lang="en-US" dirty="0"/>
          </a:p>
          <a:p>
            <a:r>
              <a:rPr lang="en-US" dirty="0">
                <a:hlinkClick r:id="rId6"/>
              </a:rPr>
              <a:t>www.playvisions.com</a:t>
            </a:r>
            <a:endParaRPr lang="en-US" dirty="0"/>
          </a:p>
          <a:p>
            <a:r>
              <a:rPr lang="en-US" dirty="0">
                <a:hlinkClick r:id="rId7"/>
              </a:rPr>
              <a:t>www.timetimer.com</a:t>
            </a:r>
            <a:endParaRPr lang="en-US" dirty="0"/>
          </a:p>
          <a:p>
            <a:r>
              <a:rPr lang="en-US" dirty="0">
                <a:hlinkClick r:id="rId8"/>
              </a:rPr>
              <a:t>www.funinmotionntoys.com</a:t>
            </a:r>
            <a:endParaRPr lang="en-US" dirty="0"/>
          </a:p>
          <a:p>
            <a:r>
              <a:rPr lang="en-US" dirty="0">
                <a:hlinkClick r:id="rId9"/>
              </a:rPr>
              <a:t>www.tanglecreations.com</a:t>
            </a:r>
            <a:endParaRPr lang="en-US" dirty="0"/>
          </a:p>
          <a:p>
            <a:r>
              <a:rPr lang="en-US" dirty="0">
                <a:hlinkClick r:id="rId10"/>
              </a:rPr>
              <a:t>www.discovervibes.com</a:t>
            </a:r>
            <a:endParaRPr lang="en-US" dirty="0"/>
          </a:p>
          <a:p>
            <a:r>
              <a:rPr lang="en-US" dirty="0">
                <a:hlinkClick r:id="rId11"/>
              </a:rPr>
              <a:t>www.amazon.com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58D56-282D-415B-91D1-BBD9C027D4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2588" y="5973641"/>
            <a:ext cx="1834246" cy="67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637F-8F7E-48E9-8293-41EE8FC4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ahnschrift" panose="020B0502040204020203" pitchFamily="34" charset="0"/>
              </a:rPr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E9E5-040A-4E65-8BED-632907D20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</a:t>
            </a:r>
            <a:r>
              <a:rPr lang="en-US" b="1" dirty="0"/>
              <a:t>Education Department</a:t>
            </a:r>
            <a:r>
              <a:rPr lang="en-US" dirty="0"/>
              <a:t> at </a:t>
            </a:r>
            <a:r>
              <a:rPr lang="en-US" dirty="0">
                <a:hlinkClick r:id="rId2"/>
              </a:rPr>
              <a:t>education@ausm.org</a:t>
            </a:r>
            <a:r>
              <a:rPr lang="en-US" dirty="0"/>
              <a:t> for a kit request or guidance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www.ausm.org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F6C69-1FDB-4E3F-A6F4-B46FF99E4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25" y="3656622"/>
            <a:ext cx="3121149" cy="11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47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447</Words>
  <Application>Microsoft Macintosh PowerPoint</Application>
  <PresentationFormat>Widescreen</PresentationFormat>
  <Paragraphs>95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Office Theme</vt:lpstr>
      <vt:lpstr>How to Create a Sensory Kit </vt:lpstr>
      <vt:lpstr>Why Sensory Kits are Important </vt:lpstr>
      <vt:lpstr>Why Sensory Kits are Important </vt:lpstr>
      <vt:lpstr>What Senses to Target </vt:lpstr>
      <vt:lpstr>Tools You Can Choose to Include</vt:lpstr>
      <vt:lpstr>Tools You Can Choose to Include </vt:lpstr>
      <vt:lpstr>Where to Purchase Sensory Tools 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Sensory Kit </dc:title>
  <dc:creator>Maria Sonntag</dc:creator>
  <cp:lastModifiedBy>Dayna Nelson</cp:lastModifiedBy>
  <cp:revision>12</cp:revision>
  <cp:lastPrinted>2022-09-06T14:29:01Z</cp:lastPrinted>
  <dcterms:created xsi:type="dcterms:W3CDTF">2022-09-01T16:57:42Z</dcterms:created>
  <dcterms:modified xsi:type="dcterms:W3CDTF">2022-09-30T16:31:22Z</dcterms:modified>
</cp:coreProperties>
</file>