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sldIdLst>
    <p:sldId id="256" r:id="rId2"/>
    <p:sldId id="257" r:id="rId3"/>
    <p:sldId id="261" r:id="rId4"/>
    <p:sldId id="258" r:id="rId5"/>
    <p:sldId id="260" r:id="rId6"/>
    <p:sldId id="262" r:id="rId7"/>
    <p:sldId id="265" r:id="rId8"/>
    <p:sldId id="267" r:id="rId9"/>
    <p:sldId id="259" r:id="rId10"/>
    <p:sldId id="263" r:id="rId11"/>
    <p:sldId id="264"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190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0897FD-75B1-F64F-A2C1-678D553CB1EE}" v="2" dt="2022-09-30T16:34:31.3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415"/>
    <p:restoredTop sz="95755"/>
  </p:normalViewPr>
  <p:slideViewPr>
    <p:cSldViewPr snapToGrid="0">
      <p:cViewPr varScale="1">
        <p:scale>
          <a:sx n="95" d="100"/>
          <a:sy n="95" d="100"/>
        </p:scale>
        <p:origin x="192" y="8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1A92410-B5C9-2947-8F99-3224F963BC78}" type="datetimeFigureOut">
              <a:rPr lang="en-US" smtClean="0"/>
              <a:t>10/4/22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A60209-B6C4-0448-97F1-141B0FB36116}" type="slidenum">
              <a:rPr lang="en-US" smtClean="0"/>
              <a:t>‹#›</a:t>
            </a:fld>
            <a:endParaRPr lang="en-US"/>
          </a:p>
        </p:txBody>
      </p:sp>
    </p:spTree>
    <p:extLst>
      <p:ext uri="{BB962C8B-B14F-4D97-AF65-F5344CB8AC3E}">
        <p14:creationId xmlns:p14="http://schemas.microsoft.com/office/powerpoint/2010/main" val="2857602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A92410-B5C9-2947-8F99-3224F963BC78}" type="datetimeFigureOut">
              <a:rPr lang="en-US" smtClean="0"/>
              <a:t>10/4/22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A60209-B6C4-0448-97F1-141B0FB36116}" type="slidenum">
              <a:rPr lang="en-US" smtClean="0"/>
              <a:t>‹#›</a:t>
            </a:fld>
            <a:endParaRPr lang="en-US"/>
          </a:p>
        </p:txBody>
      </p:sp>
    </p:spTree>
    <p:extLst>
      <p:ext uri="{BB962C8B-B14F-4D97-AF65-F5344CB8AC3E}">
        <p14:creationId xmlns:p14="http://schemas.microsoft.com/office/powerpoint/2010/main" val="597227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A92410-B5C9-2947-8F99-3224F963BC78}" type="datetimeFigureOut">
              <a:rPr lang="en-US" smtClean="0"/>
              <a:t>10/4/22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A60209-B6C4-0448-97F1-141B0FB36116}" type="slidenum">
              <a:rPr lang="en-US" smtClean="0"/>
              <a:t>‹#›</a:t>
            </a:fld>
            <a:endParaRPr lang="en-US"/>
          </a:p>
        </p:txBody>
      </p:sp>
    </p:spTree>
    <p:extLst>
      <p:ext uri="{BB962C8B-B14F-4D97-AF65-F5344CB8AC3E}">
        <p14:creationId xmlns:p14="http://schemas.microsoft.com/office/powerpoint/2010/main" val="3295725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A92410-B5C9-2947-8F99-3224F963BC78}" type="datetimeFigureOut">
              <a:rPr lang="en-US" smtClean="0"/>
              <a:t>10/4/22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A60209-B6C4-0448-97F1-141B0FB36116}" type="slidenum">
              <a:rPr lang="en-US" smtClean="0"/>
              <a:t>‹#›</a:t>
            </a:fld>
            <a:endParaRPr lang="en-US"/>
          </a:p>
        </p:txBody>
      </p:sp>
    </p:spTree>
    <p:extLst>
      <p:ext uri="{BB962C8B-B14F-4D97-AF65-F5344CB8AC3E}">
        <p14:creationId xmlns:p14="http://schemas.microsoft.com/office/powerpoint/2010/main" val="59067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A92410-B5C9-2947-8F99-3224F963BC78}" type="datetimeFigureOut">
              <a:rPr lang="en-US" smtClean="0"/>
              <a:t>10/4/22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A60209-B6C4-0448-97F1-141B0FB36116}" type="slidenum">
              <a:rPr lang="en-US" smtClean="0"/>
              <a:t>‹#›</a:t>
            </a:fld>
            <a:endParaRPr lang="en-US"/>
          </a:p>
        </p:txBody>
      </p:sp>
    </p:spTree>
    <p:extLst>
      <p:ext uri="{BB962C8B-B14F-4D97-AF65-F5344CB8AC3E}">
        <p14:creationId xmlns:p14="http://schemas.microsoft.com/office/powerpoint/2010/main" val="2217473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A92410-B5C9-2947-8F99-3224F963BC78}" type="datetimeFigureOut">
              <a:rPr lang="en-US" smtClean="0"/>
              <a:t>10/4/22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A60209-B6C4-0448-97F1-141B0FB36116}" type="slidenum">
              <a:rPr lang="en-US" smtClean="0"/>
              <a:t>‹#›</a:t>
            </a:fld>
            <a:endParaRPr lang="en-US"/>
          </a:p>
        </p:txBody>
      </p:sp>
    </p:spTree>
    <p:extLst>
      <p:ext uri="{BB962C8B-B14F-4D97-AF65-F5344CB8AC3E}">
        <p14:creationId xmlns:p14="http://schemas.microsoft.com/office/powerpoint/2010/main" val="4132417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1A92410-B5C9-2947-8F99-3224F963BC78}" type="datetimeFigureOut">
              <a:rPr lang="en-US" smtClean="0"/>
              <a:t>10/4/22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A60209-B6C4-0448-97F1-141B0FB36116}" type="slidenum">
              <a:rPr lang="en-US" smtClean="0"/>
              <a:t>‹#›</a:t>
            </a:fld>
            <a:endParaRPr lang="en-US"/>
          </a:p>
        </p:txBody>
      </p:sp>
    </p:spTree>
    <p:extLst>
      <p:ext uri="{BB962C8B-B14F-4D97-AF65-F5344CB8AC3E}">
        <p14:creationId xmlns:p14="http://schemas.microsoft.com/office/powerpoint/2010/main" val="62799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A92410-B5C9-2947-8F99-3224F963BC78}" type="datetimeFigureOut">
              <a:rPr lang="en-US" smtClean="0"/>
              <a:t>10/4/22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A60209-B6C4-0448-97F1-141B0FB36116}" type="slidenum">
              <a:rPr lang="en-US" smtClean="0"/>
              <a:t>‹#›</a:t>
            </a:fld>
            <a:endParaRPr lang="en-US"/>
          </a:p>
        </p:txBody>
      </p:sp>
    </p:spTree>
    <p:extLst>
      <p:ext uri="{BB962C8B-B14F-4D97-AF65-F5344CB8AC3E}">
        <p14:creationId xmlns:p14="http://schemas.microsoft.com/office/powerpoint/2010/main" val="3473754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A92410-B5C9-2947-8F99-3224F963BC78}" type="datetimeFigureOut">
              <a:rPr lang="en-US" smtClean="0"/>
              <a:t>10/4/22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A60209-B6C4-0448-97F1-141B0FB36116}" type="slidenum">
              <a:rPr lang="en-US" smtClean="0"/>
              <a:t>‹#›</a:t>
            </a:fld>
            <a:endParaRPr lang="en-US"/>
          </a:p>
        </p:txBody>
      </p:sp>
    </p:spTree>
    <p:extLst>
      <p:ext uri="{BB962C8B-B14F-4D97-AF65-F5344CB8AC3E}">
        <p14:creationId xmlns:p14="http://schemas.microsoft.com/office/powerpoint/2010/main" val="324480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A92410-B5C9-2947-8F99-3224F963BC78}" type="datetimeFigureOut">
              <a:rPr lang="en-US" smtClean="0"/>
              <a:t>10/4/22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A60209-B6C4-0448-97F1-141B0FB36116}" type="slidenum">
              <a:rPr lang="en-US" smtClean="0"/>
              <a:t>‹#›</a:t>
            </a:fld>
            <a:endParaRPr lang="en-US"/>
          </a:p>
        </p:txBody>
      </p:sp>
    </p:spTree>
    <p:extLst>
      <p:ext uri="{BB962C8B-B14F-4D97-AF65-F5344CB8AC3E}">
        <p14:creationId xmlns:p14="http://schemas.microsoft.com/office/powerpoint/2010/main" val="3117638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A92410-B5C9-2947-8F99-3224F963BC78}" type="datetimeFigureOut">
              <a:rPr lang="en-US" smtClean="0"/>
              <a:t>10/4/22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A60209-B6C4-0448-97F1-141B0FB36116}" type="slidenum">
              <a:rPr lang="en-US" smtClean="0"/>
              <a:t>‹#›</a:t>
            </a:fld>
            <a:endParaRPr lang="en-US"/>
          </a:p>
        </p:txBody>
      </p:sp>
    </p:spTree>
    <p:extLst>
      <p:ext uri="{BB962C8B-B14F-4D97-AF65-F5344CB8AC3E}">
        <p14:creationId xmlns:p14="http://schemas.microsoft.com/office/powerpoint/2010/main" val="2726010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A92410-B5C9-2947-8F99-3224F963BC78}" type="datetimeFigureOut">
              <a:rPr lang="en-US" smtClean="0"/>
              <a:t>10/4/22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A60209-B6C4-0448-97F1-141B0FB36116}" type="slidenum">
              <a:rPr lang="en-US" smtClean="0"/>
              <a:t>‹#›</a:t>
            </a:fld>
            <a:endParaRPr lang="en-US"/>
          </a:p>
        </p:txBody>
      </p:sp>
    </p:spTree>
    <p:extLst>
      <p:ext uri="{BB962C8B-B14F-4D97-AF65-F5344CB8AC3E}">
        <p14:creationId xmlns:p14="http://schemas.microsoft.com/office/powerpoint/2010/main" val="369610178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ualberta.ca/anesthesiology-pain-medicine/media-library/documents/workbookbuilding-better-boundariesfeb2011.pdf" TargetMode="External"/><Relationship Id="rId7" Type="http://schemas.openxmlformats.org/officeDocument/2006/relationships/image" Target="../media/image1.png"/><Relationship Id="rId2" Type="http://schemas.openxmlformats.org/officeDocument/2006/relationships/hyperlink" Target="https://www.mindbodygreen.com/articles/six-types-of-boundaries-and-what-healthy-boundaries-look-like-for-each" TargetMode="External"/><Relationship Id="rId1" Type="http://schemas.openxmlformats.org/officeDocument/2006/relationships/slideLayout" Target="../slideLayouts/slideLayout2.xml"/><Relationship Id="rId6" Type="http://schemas.openxmlformats.org/officeDocument/2006/relationships/hyperlink" Target="https://www.therapistaid.com/worksheets/boundaries-psychoeducation-printout" TargetMode="External"/><Relationship Id="rId5" Type="http://schemas.openxmlformats.org/officeDocument/2006/relationships/hyperlink" Target="https://www.uky.edu/hr/sites/www.uky.edu.hr/files/wellness/images/Conf14_Boundaries.pdf" TargetMode="External"/><Relationship Id="rId4" Type="http://schemas.openxmlformats.org/officeDocument/2006/relationships/hyperlink" Target="https://positive.b-cdn.net/wp-content/uploads/2022/03/Setting-Internal-Boundaries.pdf"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379C0369-A022-4605-B2F4-7773B74CCC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6">
            <a:extLst>
              <a:ext uri="{FF2B5EF4-FFF2-40B4-BE49-F238E27FC236}">
                <a16:creationId xmlns:a16="http://schemas.microsoft.com/office/drawing/2014/main" id="{FFFD28B7-CC22-4615-B487-71F0110401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21144" y="911116"/>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Rectangle 8">
            <a:extLst>
              <a:ext uri="{FF2B5EF4-FFF2-40B4-BE49-F238E27FC236}">
                <a16:creationId xmlns:a16="http://schemas.microsoft.com/office/drawing/2014/main" id="{712E4DE6-A2E5-4786-B1B9-795E13D12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1370435"/>
            <a:ext cx="527226"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7">
            <a:extLst>
              <a:ext uri="{FF2B5EF4-FFF2-40B4-BE49-F238E27FC236}">
                <a16:creationId xmlns:a16="http://schemas.microsoft.com/office/drawing/2014/main" id="{176DEB1C-09CA-478A-AEEF-963E89897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00164" y="643467"/>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Rectangle 8">
            <a:extLst>
              <a:ext uri="{FF2B5EF4-FFF2-40B4-BE49-F238E27FC236}">
                <a16:creationId xmlns:a16="http://schemas.microsoft.com/office/drawing/2014/main" id="{28861D55-9A89-4552-8E10-2201E1991D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95528" y="644382"/>
            <a:ext cx="10734055"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ED07F708-B78A-40C2-4C4C-5A4E019F95E7}"/>
              </a:ext>
            </a:extLst>
          </p:cNvPr>
          <p:cNvSpPr>
            <a:spLocks noGrp="1"/>
          </p:cNvSpPr>
          <p:nvPr>
            <p:ph type="ctrTitle"/>
          </p:nvPr>
        </p:nvSpPr>
        <p:spPr>
          <a:xfrm>
            <a:off x="1570455" y="1118009"/>
            <a:ext cx="4194241" cy="3180360"/>
          </a:xfrm>
        </p:spPr>
        <p:txBody>
          <a:bodyPr>
            <a:normAutofit/>
          </a:bodyPr>
          <a:lstStyle/>
          <a:p>
            <a:pPr algn="l"/>
            <a:r>
              <a:rPr lang="en-US" sz="5400" dirty="0">
                <a:solidFill>
                  <a:srgbClr val="FFFFFF"/>
                </a:solidFill>
                <a:latin typeface="Garamond" panose="02020404030301010803" pitchFamily="18" charset="0"/>
              </a:rPr>
              <a:t>How to Practice Healthy Boundaries</a:t>
            </a:r>
          </a:p>
        </p:txBody>
      </p:sp>
      <p:sp>
        <p:nvSpPr>
          <p:cNvPr id="3" name="Subtitle 2">
            <a:extLst>
              <a:ext uri="{FF2B5EF4-FFF2-40B4-BE49-F238E27FC236}">
                <a16:creationId xmlns:a16="http://schemas.microsoft.com/office/drawing/2014/main" id="{06C07AF8-5A38-8D02-77A3-AD763A873CD9}"/>
              </a:ext>
            </a:extLst>
          </p:cNvPr>
          <p:cNvSpPr>
            <a:spLocks noGrp="1"/>
          </p:cNvSpPr>
          <p:nvPr>
            <p:ph type="subTitle" idx="1"/>
          </p:nvPr>
        </p:nvSpPr>
        <p:spPr>
          <a:xfrm>
            <a:off x="1570455" y="4365267"/>
            <a:ext cx="4203811" cy="1065766"/>
          </a:xfrm>
        </p:spPr>
        <p:txBody>
          <a:bodyPr>
            <a:normAutofit/>
          </a:bodyPr>
          <a:lstStyle/>
          <a:p>
            <a:pPr algn="l"/>
            <a:endParaRPr lang="en-US" sz="2000" dirty="0">
              <a:solidFill>
                <a:srgbClr val="FFFFFF"/>
              </a:solidFill>
              <a:latin typeface="Garamond" panose="02020404030301010803" pitchFamily="18" charset="0"/>
            </a:endParaRPr>
          </a:p>
          <a:p>
            <a:pPr algn="l"/>
            <a:r>
              <a:rPr lang="en-US" sz="2000" dirty="0">
                <a:solidFill>
                  <a:srgbClr val="FFFFFF"/>
                </a:solidFill>
                <a:latin typeface="Garamond" panose="02020404030301010803" pitchFamily="18" charset="0"/>
              </a:rPr>
              <a:t>The Autism Society of Minnesota</a:t>
            </a:r>
          </a:p>
        </p:txBody>
      </p:sp>
      <p:pic>
        <p:nvPicPr>
          <p:cNvPr id="7" name="Picture 6" descr="A picture containing text, tableware, plate, dishware&#10;&#10;Description automatically generated">
            <a:extLst>
              <a:ext uri="{FF2B5EF4-FFF2-40B4-BE49-F238E27FC236}">
                <a16:creationId xmlns:a16="http://schemas.microsoft.com/office/drawing/2014/main" id="{9374FAC7-A93A-C6F2-DB6A-CC0F9546E202}"/>
              </a:ext>
            </a:extLst>
          </p:cNvPr>
          <p:cNvPicPr>
            <a:picLocks noChangeAspect="1"/>
          </p:cNvPicPr>
          <p:nvPr/>
        </p:nvPicPr>
        <p:blipFill>
          <a:blip r:embed="rId2"/>
          <a:stretch>
            <a:fillRect/>
          </a:stretch>
        </p:blipFill>
        <p:spPr>
          <a:xfrm>
            <a:off x="6417734" y="2218983"/>
            <a:ext cx="4650482" cy="2111074"/>
          </a:xfrm>
          <a:prstGeom prst="rect">
            <a:avLst/>
          </a:prstGeom>
        </p:spPr>
      </p:pic>
    </p:spTree>
    <p:extLst>
      <p:ext uri="{BB962C8B-B14F-4D97-AF65-F5344CB8AC3E}">
        <p14:creationId xmlns:p14="http://schemas.microsoft.com/office/powerpoint/2010/main" val="203867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002D0-532F-8743-2E03-DF9200946957}"/>
              </a:ext>
            </a:extLst>
          </p:cNvPr>
          <p:cNvSpPr>
            <a:spLocks noGrp="1"/>
          </p:cNvSpPr>
          <p:nvPr>
            <p:ph type="title"/>
          </p:nvPr>
        </p:nvSpPr>
        <p:spPr/>
        <p:txBody>
          <a:bodyPr/>
          <a:lstStyle/>
          <a:p>
            <a:r>
              <a:rPr lang="en-US" dirty="0">
                <a:latin typeface="Garamond" panose="02020404030301010803" pitchFamily="18" charset="0"/>
              </a:rPr>
              <a:t>Respecting Your Boundaries</a:t>
            </a:r>
          </a:p>
        </p:txBody>
      </p:sp>
      <p:sp>
        <p:nvSpPr>
          <p:cNvPr id="3" name="Content Placeholder 2">
            <a:extLst>
              <a:ext uri="{FF2B5EF4-FFF2-40B4-BE49-F238E27FC236}">
                <a16:creationId xmlns:a16="http://schemas.microsoft.com/office/drawing/2014/main" id="{1E81027E-C0FC-D6E8-2F9E-1237F4A6FF60}"/>
              </a:ext>
            </a:extLst>
          </p:cNvPr>
          <p:cNvSpPr>
            <a:spLocks noGrp="1"/>
          </p:cNvSpPr>
          <p:nvPr>
            <p:ph idx="1"/>
          </p:nvPr>
        </p:nvSpPr>
        <p:spPr>
          <a:xfrm>
            <a:off x="838200" y="1467293"/>
            <a:ext cx="10515600" cy="4709670"/>
          </a:xfrm>
        </p:spPr>
        <p:txBody>
          <a:bodyPr>
            <a:normAutofit fontScale="62500" lnSpcReduction="20000"/>
          </a:bodyPr>
          <a:lstStyle/>
          <a:p>
            <a:pPr marL="0" indent="0">
              <a:buNone/>
            </a:pPr>
            <a:r>
              <a:rPr lang="en-US" dirty="0">
                <a:latin typeface="Garamond" panose="02020404030301010803" pitchFamily="18" charset="0"/>
              </a:rPr>
              <a:t>When people respect my boundary(s) I feel good and confident. I feel safe and like I can tell people no and the truth about how I am feeling. I can make sure that I respect my own boundaries.</a:t>
            </a:r>
          </a:p>
          <a:p>
            <a:pPr marL="0" indent="0">
              <a:buNone/>
            </a:pPr>
            <a:endParaRPr lang="en-US" dirty="0">
              <a:latin typeface="Garamond" panose="02020404030301010803" pitchFamily="18" charset="0"/>
            </a:endParaRPr>
          </a:p>
          <a:p>
            <a:pPr marL="0" indent="0">
              <a:buNone/>
            </a:pPr>
            <a:r>
              <a:rPr lang="en-US" dirty="0">
                <a:latin typeface="Garamond" panose="02020404030301010803" pitchFamily="18" charset="0"/>
              </a:rPr>
              <a:t>There are going to be people who might not understand or respect my boundaries. It is important to think about how I feel when someone crosses my boundaries.</a:t>
            </a:r>
          </a:p>
          <a:p>
            <a:r>
              <a:rPr lang="en-US" dirty="0">
                <a:latin typeface="Garamond" panose="02020404030301010803" pitchFamily="18" charset="0"/>
              </a:rPr>
              <a:t>Feeling anxious around that person</a:t>
            </a:r>
          </a:p>
          <a:p>
            <a:r>
              <a:rPr lang="en-US" dirty="0">
                <a:latin typeface="Garamond" panose="02020404030301010803" pitchFamily="18" charset="0"/>
              </a:rPr>
              <a:t>Feeling like I am not able to ask for help</a:t>
            </a:r>
          </a:p>
          <a:p>
            <a:r>
              <a:rPr lang="en-US" dirty="0">
                <a:latin typeface="Garamond" panose="02020404030301010803" pitchFamily="18" charset="0"/>
              </a:rPr>
              <a:t>Feeling bad, sick or embarrassed after I spend time with that person</a:t>
            </a:r>
          </a:p>
          <a:p>
            <a:pPr marL="0" indent="0">
              <a:buNone/>
            </a:pPr>
            <a:endParaRPr lang="en-US" dirty="0">
              <a:latin typeface="Garamond" panose="02020404030301010803" pitchFamily="18" charset="0"/>
            </a:endParaRPr>
          </a:p>
          <a:p>
            <a:pPr marL="0" indent="0">
              <a:buNone/>
            </a:pPr>
            <a:r>
              <a:rPr lang="en-US" dirty="0">
                <a:latin typeface="Garamond" panose="02020404030301010803" pitchFamily="18" charset="0"/>
              </a:rPr>
              <a:t>I can talk to someone who has healthy boundaries and feels safe to me, like a therapist, friend or family member, about a person who does not respect my boundaries. I can think of a plan about how to interact with people who do not respect my boundaries.</a:t>
            </a:r>
          </a:p>
          <a:p>
            <a:pPr marL="0" indent="0">
              <a:buNone/>
            </a:pPr>
            <a:endParaRPr lang="en-US" dirty="0">
              <a:latin typeface="Garamond" panose="02020404030301010803" pitchFamily="18" charset="0"/>
            </a:endParaRPr>
          </a:p>
          <a:p>
            <a:pPr marL="0" indent="0">
              <a:buNone/>
            </a:pPr>
            <a:r>
              <a:rPr lang="en-US" dirty="0">
                <a:latin typeface="Garamond" panose="02020404030301010803" pitchFamily="18" charset="0"/>
              </a:rPr>
              <a:t>I can decide whether or not I want a romantic or platonic relationship with someone. If I don’t want a relationship with someone, I can tell them that I don’t want to have a continuing relationship with them. I am not responsible for someone’s feelings or reactions to my boundaries. I can set this boundary in a respectful way that honors both my feelings and theirs. </a:t>
            </a:r>
          </a:p>
        </p:txBody>
      </p:sp>
      <p:pic>
        <p:nvPicPr>
          <p:cNvPr id="4" name="Picture 3" descr="A picture containing text, tableware, plate, dishware&#10;&#10;Description automatically generated">
            <a:extLst>
              <a:ext uri="{FF2B5EF4-FFF2-40B4-BE49-F238E27FC236}">
                <a16:creationId xmlns:a16="http://schemas.microsoft.com/office/drawing/2014/main" id="{D83E9E5F-47E7-D707-66FC-4CCE18FC6AAC}"/>
              </a:ext>
            </a:extLst>
          </p:cNvPr>
          <p:cNvPicPr>
            <a:picLocks noChangeAspect="1"/>
          </p:cNvPicPr>
          <p:nvPr/>
        </p:nvPicPr>
        <p:blipFill>
          <a:blip r:embed="rId2"/>
          <a:stretch>
            <a:fillRect/>
          </a:stretch>
        </p:blipFill>
        <p:spPr>
          <a:xfrm>
            <a:off x="4923766" y="5788025"/>
            <a:ext cx="1930400" cy="876300"/>
          </a:xfrm>
          <a:prstGeom prst="rect">
            <a:avLst/>
          </a:prstGeom>
        </p:spPr>
      </p:pic>
    </p:spTree>
    <p:extLst>
      <p:ext uri="{BB962C8B-B14F-4D97-AF65-F5344CB8AC3E}">
        <p14:creationId xmlns:p14="http://schemas.microsoft.com/office/powerpoint/2010/main" val="554123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4368B-B6FE-C75C-4658-06CEAB4C202E}"/>
              </a:ext>
            </a:extLst>
          </p:cNvPr>
          <p:cNvSpPr>
            <a:spLocks noGrp="1"/>
          </p:cNvSpPr>
          <p:nvPr>
            <p:ph type="title"/>
          </p:nvPr>
        </p:nvSpPr>
        <p:spPr/>
        <p:txBody>
          <a:bodyPr/>
          <a:lstStyle/>
          <a:p>
            <a:r>
              <a:rPr lang="en-US" dirty="0">
                <a:latin typeface="Garamond" panose="02020404030301010803" pitchFamily="18" charset="0"/>
              </a:rPr>
              <a:t>Respecting Other’s Boundaries</a:t>
            </a:r>
          </a:p>
        </p:txBody>
      </p:sp>
      <p:sp>
        <p:nvSpPr>
          <p:cNvPr id="3" name="Content Placeholder 2">
            <a:extLst>
              <a:ext uri="{FF2B5EF4-FFF2-40B4-BE49-F238E27FC236}">
                <a16:creationId xmlns:a16="http://schemas.microsoft.com/office/drawing/2014/main" id="{814DA595-B0B6-B60E-1DA8-24654ED6BD56}"/>
              </a:ext>
            </a:extLst>
          </p:cNvPr>
          <p:cNvSpPr>
            <a:spLocks noGrp="1"/>
          </p:cNvSpPr>
          <p:nvPr>
            <p:ph idx="1"/>
          </p:nvPr>
        </p:nvSpPr>
        <p:spPr/>
        <p:txBody>
          <a:bodyPr>
            <a:normAutofit fontScale="92500" lnSpcReduction="10000"/>
          </a:bodyPr>
          <a:lstStyle/>
          <a:p>
            <a:pPr marL="0" indent="0">
              <a:buNone/>
            </a:pPr>
            <a:r>
              <a:rPr lang="en-US" dirty="0">
                <a:latin typeface="Garamond" panose="02020404030301010803" pitchFamily="18" charset="0"/>
              </a:rPr>
              <a:t>I can respect other’s boundaries that they set. When I respect people’s boundaries, that person feels safe and can trust me. If I’m confused about someone’s boundaries, I can ask clarifying questions to make sure I don’t cross their boundaries. I can ask someone if they are on the same page with me. </a:t>
            </a:r>
          </a:p>
          <a:p>
            <a:pPr marL="0" indent="0">
              <a:buNone/>
            </a:pPr>
            <a:endParaRPr lang="en-US" dirty="0">
              <a:latin typeface="Garamond" panose="02020404030301010803" pitchFamily="18" charset="0"/>
            </a:endParaRPr>
          </a:p>
          <a:p>
            <a:pPr marL="0" indent="0">
              <a:buNone/>
            </a:pPr>
            <a:r>
              <a:rPr lang="en-US" dirty="0">
                <a:latin typeface="Garamond" panose="02020404030301010803" pitchFamily="18" charset="0"/>
              </a:rPr>
              <a:t>I can respect someone’s decision if they do not want a romantic or platonic relationship with me. I can recognize that rejection can hurt, but it does not mean that I am a bad person. </a:t>
            </a:r>
          </a:p>
          <a:p>
            <a:pPr marL="0" indent="0">
              <a:buNone/>
            </a:pPr>
            <a:endParaRPr lang="en-US" dirty="0">
              <a:latin typeface="Garamond" panose="02020404030301010803" pitchFamily="18" charset="0"/>
            </a:endParaRPr>
          </a:p>
          <a:p>
            <a:pPr marL="0" indent="0">
              <a:buNone/>
            </a:pPr>
            <a:r>
              <a:rPr lang="en-US" dirty="0">
                <a:latin typeface="Garamond" panose="02020404030301010803" pitchFamily="18" charset="0"/>
              </a:rPr>
              <a:t>I don’t have to like or love someone, but I should try and respect them and their boundaries. </a:t>
            </a:r>
          </a:p>
          <a:p>
            <a:pPr marL="0" indent="0">
              <a:buNone/>
            </a:pPr>
            <a:endParaRPr lang="en-US" dirty="0">
              <a:latin typeface="Garamond" panose="02020404030301010803" pitchFamily="18" charset="0"/>
            </a:endParaRPr>
          </a:p>
          <a:p>
            <a:pPr marL="0" indent="0">
              <a:buNone/>
            </a:pPr>
            <a:endParaRPr lang="en-US" dirty="0">
              <a:latin typeface="Garamond" panose="02020404030301010803" pitchFamily="18" charset="0"/>
            </a:endParaRPr>
          </a:p>
        </p:txBody>
      </p:sp>
      <p:pic>
        <p:nvPicPr>
          <p:cNvPr id="4" name="Picture 3" descr="A picture containing text, tableware, plate, dishware&#10;&#10;Description automatically generated">
            <a:extLst>
              <a:ext uri="{FF2B5EF4-FFF2-40B4-BE49-F238E27FC236}">
                <a16:creationId xmlns:a16="http://schemas.microsoft.com/office/drawing/2014/main" id="{E38719A9-FB1B-C51B-6848-0A3166793705}"/>
              </a:ext>
            </a:extLst>
          </p:cNvPr>
          <p:cNvPicPr>
            <a:picLocks noChangeAspect="1"/>
          </p:cNvPicPr>
          <p:nvPr/>
        </p:nvPicPr>
        <p:blipFill>
          <a:blip r:embed="rId2"/>
          <a:stretch>
            <a:fillRect/>
          </a:stretch>
        </p:blipFill>
        <p:spPr>
          <a:xfrm>
            <a:off x="4923766" y="5788025"/>
            <a:ext cx="1930400" cy="876300"/>
          </a:xfrm>
          <a:prstGeom prst="rect">
            <a:avLst/>
          </a:prstGeom>
        </p:spPr>
      </p:pic>
    </p:spTree>
    <p:extLst>
      <p:ext uri="{BB962C8B-B14F-4D97-AF65-F5344CB8AC3E}">
        <p14:creationId xmlns:p14="http://schemas.microsoft.com/office/powerpoint/2010/main" val="636257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57845-76C8-0B4E-84F1-048546DB146A}"/>
              </a:ext>
            </a:extLst>
          </p:cNvPr>
          <p:cNvSpPr>
            <a:spLocks noGrp="1"/>
          </p:cNvSpPr>
          <p:nvPr>
            <p:ph type="title"/>
          </p:nvPr>
        </p:nvSpPr>
        <p:spPr/>
        <p:txBody>
          <a:bodyPr/>
          <a:lstStyle/>
          <a:p>
            <a:r>
              <a:rPr lang="en-US" dirty="0">
                <a:latin typeface="Garamond" panose="02020404030301010803" pitchFamily="18" charset="0"/>
              </a:rPr>
              <a:t>Resources</a:t>
            </a:r>
          </a:p>
        </p:txBody>
      </p:sp>
      <p:sp>
        <p:nvSpPr>
          <p:cNvPr id="3" name="Content Placeholder 2">
            <a:extLst>
              <a:ext uri="{FF2B5EF4-FFF2-40B4-BE49-F238E27FC236}">
                <a16:creationId xmlns:a16="http://schemas.microsoft.com/office/drawing/2014/main" id="{0EF34B9B-7764-A6D5-D98B-88A0C74A18D9}"/>
              </a:ext>
            </a:extLst>
          </p:cNvPr>
          <p:cNvSpPr>
            <a:spLocks noGrp="1"/>
          </p:cNvSpPr>
          <p:nvPr>
            <p:ph idx="1"/>
          </p:nvPr>
        </p:nvSpPr>
        <p:spPr/>
        <p:txBody>
          <a:bodyPr>
            <a:normAutofit fontScale="77500" lnSpcReduction="20000"/>
          </a:bodyPr>
          <a:lstStyle/>
          <a:p>
            <a:pPr marL="0" indent="0">
              <a:buNone/>
            </a:pPr>
            <a:r>
              <a:rPr lang="en-US" dirty="0">
                <a:latin typeface="Garamond" panose="02020404030301010803" pitchFamily="18" charset="0"/>
                <a:hlinkClick r:id="rId2"/>
              </a:rPr>
              <a:t>https://www.mindbodygreen.com/articles/six-types-of-boundaries-and-what-healthy-boundaries-look-like-for-each</a:t>
            </a:r>
            <a:endParaRPr lang="en-US" dirty="0">
              <a:latin typeface="Garamond" panose="02020404030301010803" pitchFamily="18" charset="0"/>
            </a:endParaRPr>
          </a:p>
          <a:p>
            <a:pPr marL="0" indent="0">
              <a:buNone/>
            </a:pPr>
            <a:endParaRPr lang="en-US" dirty="0">
              <a:latin typeface="Garamond" panose="02020404030301010803" pitchFamily="18" charset="0"/>
            </a:endParaRPr>
          </a:p>
          <a:p>
            <a:pPr marL="0" indent="0">
              <a:buNone/>
            </a:pPr>
            <a:r>
              <a:rPr lang="en-US" dirty="0">
                <a:latin typeface="Garamond" panose="02020404030301010803" pitchFamily="18" charset="0"/>
                <a:hlinkClick r:id="rId3"/>
              </a:rPr>
              <a:t>https://www.ualberta.ca/anesthesiology-pain-medicine/media-library/documents/workbookbuilding-better-boundariesfeb2011.pdf</a:t>
            </a:r>
            <a:endParaRPr lang="en-US" dirty="0">
              <a:latin typeface="Garamond" panose="02020404030301010803" pitchFamily="18" charset="0"/>
            </a:endParaRPr>
          </a:p>
          <a:p>
            <a:pPr marL="0" indent="0">
              <a:buNone/>
            </a:pPr>
            <a:endParaRPr lang="en-US" dirty="0">
              <a:latin typeface="Garamond" panose="02020404030301010803" pitchFamily="18" charset="0"/>
            </a:endParaRPr>
          </a:p>
          <a:p>
            <a:pPr marL="0" indent="0">
              <a:buNone/>
            </a:pPr>
            <a:r>
              <a:rPr lang="en-US" dirty="0">
                <a:latin typeface="Garamond" panose="02020404030301010803" pitchFamily="18" charset="0"/>
                <a:hlinkClick r:id="rId4"/>
              </a:rPr>
              <a:t>https://positive.b-cdn.net/wp-content/uploads/2022/03/Setting-Internal-Boundaries.pdf</a:t>
            </a:r>
            <a:endParaRPr lang="en-US" dirty="0">
              <a:latin typeface="Garamond" panose="02020404030301010803" pitchFamily="18" charset="0"/>
            </a:endParaRPr>
          </a:p>
          <a:p>
            <a:pPr marL="0" indent="0">
              <a:buNone/>
            </a:pPr>
            <a:endParaRPr lang="en-US" dirty="0">
              <a:latin typeface="Garamond" panose="02020404030301010803" pitchFamily="18" charset="0"/>
            </a:endParaRPr>
          </a:p>
          <a:p>
            <a:pPr marL="0" indent="0">
              <a:buNone/>
            </a:pPr>
            <a:r>
              <a:rPr lang="en-US" dirty="0">
                <a:latin typeface="Garamond" panose="02020404030301010803" pitchFamily="18" charset="0"/>
                <a:hlinkClick r:id="rId5"/>
              </a:rPr>
              <a:t>https://www.uky.edu/hr/sites/www.uky.edu.hr/files/wellness/images/Conf14_Boundaries.pdf</a:t>
            </a:r>
            <a:endParaRPr lang="en-US" dirty="0">
              <a:latin typeface="Garamond" panose="02020404030301010803" pitchFamily="18" charset="0"/>
            </a:endParaRPr>
          </a:p>
          <a:p>
            <a:pPr marL="0" indent="0">
              <a:buNone/>
            </a:pPr>
            <a:endParaRPr lang="en-US" dirty="0">
              <a:latin typeface="Garamond" panose="02020404030301010803" pitchFamily="18" charset="0"/>
            </a:endParaRPr>
          </a:p>
          <a:p>
            <a:pPr marL="0" indent="0">
              <a:buNone/>
            </a:pPr>
            <a:r>
              <a:rPr lang="en-US" dirty="0">
                <a:latin typeface="Garamond" panose="02020404030301010803" pitchFamily="18" charset="0"/>
                <a:hlinkClick r:id="rId6"/>
              </a:rPr>
              <a:t>https://www.therapistaid.com/worksheets/boundaries-psychoeducation-printout</a:t>
            </a:r>
            <a:endParaRPr lang="en-US" dirty="0">
              <a:latin typeface="Garamond" panose="02020404030301010803" pitchFamily="18" charset="0"/>
            </a:endParaRPr>
          </a:p>
        </p:txBody>
      </p:sp>
      <p:pic>
        <p:nvPicPr>
          <p:cNvPr id="4" name="Picture 3" descr="A picture containing text, tableware, plate, dishware&#10;&#10;Description automatically generated">
            <a:extLst>
              <a:ext uri="{FF2B5EF4-FFF2-40B4-BE49-F238E27FC236}">
                <a16:creationId xmlns:a16="http://schemas.microsoft.com/office/drawing/2014/main" id="{BEFE9A06-E877-CF51-AF6A-E6C922BC1BAD}"/>
              </a:ext>
            </a:extLst>
          </p:cNvPr>
          <p:cNvPicPr>
            <a:picLocks noChangeAspect="1"/>
          </p:cNvPicPr>
          <p:nvPr/>
        </p:nvPicPr>
        <p:blipFill>
          <a:blip r:embed="rId7"/>
          <a:stretch>
            <a:fillRect/>
          </a:stretch>
        </p:blipFill>
        <p:spPr>
          <a:xfrm>
            <a:off x="4923766" y="5788025"/>
            <a:ext cx="1930400" cy="876300"/>
          </a:xfrm>
          <a:prstGeom prst="rect">
            <a:avLst/>
          </a:prstGeom>
        </p:spPr>
      </p:pic>
    </p:spTree>
    <p:extLst>
      <p:ext uri="{BB962C8B-B14F-4D97-AF65-F5344CB8AC3E}">
        <p14:creationId xmlns:p14="http://schemas.microsoft.com/office/powerpoint/2010/main" val="1769638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3ADA6-93F1-78FB-BE35-7EE0137506AE}"/>
              </a:ext>
            </a:extLst>
          </p:cNvPr>
          <p:cNvSpPr>
            <a:spLocks noGrp="1"/>
          </p:cNvSpPr>
          <p:nvPr>
            <p:ph type="title"/>
          </p:nvPr>
        </p:nvSpPr>
        <p:spPr>
          <a:xfrm>
            <a:off x="838200" y="631825"/>
            <a:ext cx="10515600" cy="1325563"/>
          </a:xfrm>
        </p:spPr>
        <p:txBody>
          <a:bodyPr>
            <a:normAutofit/>
          </a:bodyPr>
          <a:lstStyle/>
          <a:p>
            <a:r>
              <a:rPr lang="en-US" dirty="0">
                <a:latin typeface="Garamond" panose="02020404030301010803" pitchFamily="18" charset="0"/>
              </a:rPr>
              <a:t>What are Boundaries?</a:t>
            </a:r>
          </a:p>
        </p:txBody>
      </p:sp>
      <p:sp>
        <p:nvSpPr>
          <p:cNvPr id="3" name="Content Placeholder 2">
            <a:extLst>
              <a:ext uri="{FF2B5EF4-FFF2-40B4-BE49-F238E27FC236}">
                <a16:creationId xmlns:a16="http://schemas.microsoft.com/office/drawing/2014/main" id="{098D2B1C-B176-CDD0-7CA1-8D50987C00B1}"/>
              </a:ext>
            </a:extLst>
          </p:cNvPr>
          <p:cNvSpPr>
            <a:spLocks noGrp="1"/>
          </p:cNvSpPr>
          <p:nvPr>
            <p:ph idx="1"/>
          </p:nvPr>
        </p:nvSpPr>
        <p:spPr>
          <a:xfrm>
            <a:off x="838200" y="2057400"/>
            <a:ext cx="10515600" cy="3871762"/>
          </a:xfrm>
        </p:spPr>
        <p:txBody>
          <a:bodyPr>
            <a:normAutofit/>
          </a:bodyPr>
          <a:lstStyle/>
          <a:p>
            <a:pPr marL="0" indent="0">
              <a:buNone/>
            </a:pPr>
            <a:r>
              <a:rPr lang="en-US" sz="2400" dirty="0">
                <a:latin typeface="Garamond" panose="02020404030301010803" pitchFamily="18" charset="0"/>
              </a:rPr>
              <a:t>Boundaries are lines, physical and/or emotional, that others cannot cross without my permission.</a:t>
            </a:r>
          </a:p>
          <a:p>
            <a:pPr marL="0" indent="0">
              <a:buNone/>
            </a:pPr>
            <a:endParaRPr lang="en-US" sz="2400" dirty="0">
              <a:latin typeface="Garamond" panose="02020404030301010803" pitchFamily="18" charset="0"/>
            </a:endParaRPr>
          </a:p>
          <a:p>
            <a:pPr marL="0" indent="0">
              <a:buNone/>
            </a:pPr>
            <a:r>
              <a:rPr lang="en-US" sz="2400" dirty="0">
                <a:latin typeface="Garamond" panose="02020404030301010803" pitchFamily="18" charset="0"/>
              </a:rPr>
              <a:t>Boundaries are expectations that I can set that people can and cannot do based on what I’m comfortable with.</a:t>
            </a:r>
          </a:p>
          <a:p>
            <a:pPr marL="0" indent="0">
              <a:buNone/>
            </a:pPr>
            <a:endParaRPr lang="en-US" sz="2400" dirty="0">
              <a:latin typeface="Garamond" panose="02020404030301010803" pitchFamily="18" charset="0"/>
            </a:endParaRPr>
          </a:p>
          <a:p>
            <a:pPr marL="0" indent="0">
              <a:buNone/>
            </a:pPr>
            <a:r>
              <a:rPr lang="en-US" sz="2400" dirty="0">
                <a:latin typeface="Garamond" panose="02020404030301010803" pitchFamily="18" charset="0"/>
              </a:rPr>
              <a:t>It’s important for people to respect my boundaries. It is important for me to respect and follow another person’s boundaries. Boundaries help me stay healthy and safe.</a:t>
            </a:r>
          </a:p>
        </p:txBody>
      </p:sp>
      <p:pic>
        <p:nvPicPr>
          <p:cNvPr id="5" name="Picture 4" descr="A picture containing text, tableware, plate, dishware&#10;&#10;Description automatically generated">
            <a:extLst>
              <a:ext uri="{FF2B5EF4-FFF2-40B4-BE49-F238E27FC236}">
                <a16:creationId xmlns:a16="http://schemas.microsoft.com/office/drawing/2014/main" id="{7266941C-0C01-0280-6684-0CCD5018A7BF}"/>
              </a:ext>
            </a:extLst>
          </p:cNvPr>
          <p:cNvPicPr>
            <a:picLocks noChangeAspect="1"/>
          </p:cNvPicPr>
          <p:nvPr/>
        </p:nvPicPr>
        <p:blipFill>
          <a:blip r:embed="rId2"/>
          <a:stretch>
            <a:fillRect/>
          </a:stretch>
        </p:blipFill>
        <p:spPr>
          <a:xfrm>
            <a:off x="4923766" y="5788025"/>
            <a:ext cx="1930400" cy="876300"/>
          </a:xfrm>
          <a:prstGeom prst="rect">
            <a:avLst/>
          </a:prstGeom>
        </p:spPr>
      </p:pic>
    </p:spTree>
    <p:extLst>
      <p:ext uri="{BB962C8B-B14F-4D97-AF65-F5344CB8AC3E}">
        <p14:creationId xmlns:p14="http://schemas.microsoft.com/office/powerpoint/2010/main" val="1041108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D1425-07FD-051F-D3C9-02CA522A123B}"/>
              </a:ext>
            </a:extLst>
          </p:cNvPr>
          <p:cNvSpPr>
            <a:spLocks noGrp="1"/>
          </p:cNvSpPr>
          <p:nvPr>
            <p:ph type="title"/>
          </p:nvPr>
        </p:nvSpPr>
        <p:spPr/>
        <p:txBody>
          <a:bodyPr/>
          <a:lstStyle/>
          <a:p>
            <a:r>
              <a:rPr lang="en-US" dirty="0">
                <a:latin typeface="Garamond" panose="02020404030301010803" pitchFamily="18" charset="0"/>
              </a:rPr>
              <a:t>Why is it Important to Set Boundaries?</a:t>
            </a:r>
          </a:p>
        </p:txBody>
      </p:sp>
      <p:sp>
        <p:nvSpPr>
          <p:cNvPr id="3" name="Content Placeholder 2">
            <a:extLst>
              <a:ext uri="{FF2B5EF4-FFF2-40B4-BE49-F238E27FC236}">
                <a16:creationId xmlns:a16="http://schemas.microsoft.com/office/drawing/2014/main" id="{1D22480F-44CA-4D08-8DC3-A7EE456068ED}"/>
              </a:ext>
            </a:extLst>
          </p:cNvPr>
          <p:cNvSpPr>
            <a:spLocks noGrp="1"/>
          </p:cNvSpPr>
          <p:nvPr>
            <p:ph idx="1"/>
          </p:nvPr>
        </p:nvSpPr>
        <p:spPr/>
        <p:txBody>
          <a:bodyPr>
            <a:normAutofit/>
          </a:bodyPr>
          <a:lstStyle/>
          <a:p>
            <a:r>
              <a:rPr lang="en-US" dirty="0">
                <a:latin typeface="Garamond" panose="02020404030301010803" pitchFamily="18" charset="0"/>
              </a:rPr>
              <a:t>Boundaries help keep me safe.</a:t>
            </a:r>
          </a:p>
          <a:p>
            <a:r>
              <a:rPr lang="en-US" dirty="0">
                <a:latin typeface="Garamond" panose="02020404030301010803" pitchFamily="18" charset="0"/>
              </a:rPr>
              <a:t>Boundaries help me practice self-care and self-respect.</a:t>
            </a:r>
          </a:p>
          <a:p>
            <a:r>
              <a:rPr lang="en-US" dirty="0">
                <a:latin typeface="Garamond" panose="02020404030301010803" pitchFamily="18" charset="0"/>
              </a:rPr>
              <a:t>Boundaries help me have positive interactions with others.</a:t>
            </a:r>
          </a:p>
          <a:p>
            <a:r>
              <a:rPr lang="en-US" dirty="0">
                <a:latin typeface="Garamond" panose="02020404030301010803" pitchFamily="18" charset="0"/>
              </a:rPr>
              <a:t>Boundaries help me decrease my stress levels and burn out. </a:t>
            </a:r>
          </a:p>
          <a:p>
            <a:r>
              <a:rPr lang="en-US" dirty="0">
                <a:latin typeface="Garamond" panose="02020404030301010803" pitchFamily="18" charset="0"/>
              </a:rPr>
              <a:t>Boundaries help me communicate my needs in a relationship.</a:t>
            </a:r>
          </a:p>
          <a:p>
            <a:r>
              <a:rPr lang="en-US" dirty="0">
                <a:latin typeface="Garamond" panose="02020404030301010803" pitchFamily="18" charset="0"/>
              </a:rPr>
              <a:t>Boundaries help me set limits in relationships that are healthy.</a:t>
            </a:r>
          </a:p>
          <a:p>
            <a:r>
              <a:rPr lang="en-US" dirty="0">
                <a:latin typeface="Garamond" panose="02020404030301010803" pitchFamily="18" charset="0"/>
              </a:rPr>
              <a:t>Boundaries help me understand clear expectations of myself and others.</a:t>
            </a:r>
          </a:p>
        </p:txBody>
      </p:sp>
      <p:pic>
        <p:nvPicPr>
          <p:cNvPr id="4" name="Picture 3" descr="A picture containing text, tableware, plate, dishware&#10;&#10;Description automatically generated">
            <a:extLst>
              <a:ext uri="{FF2B5EF4-FFF2-40B4-BE49-F238E27FC236}">
                <a16:creationId xmlns:a16="http://schemas.microsoft.com/office/drawing/2014/main" id="{7747D011-A6FD-17DD-A1AF-E6F7A074907A}"/>
              </a:ext>
            </a:extLst>
          </p:cNvPr>
          <p:cNvPicPr>
            <a:picLocks noChangeAspect="1"/>
          </p:cNvPicPr>
          <p:nvPr/>
        </p:nvPicPr>
        <p:blipFill>
          <a:blip r:embed="rId2"/>
          <a:stretch>
            <a:fillRect/>
          </a:stretch>
        </p:blipFill>
        <p:spPr>
          <a:xfrm>
            <a:off x="4923766" y="5788025"/>
            <a:ext cx="1930400" cy="876300"/>
          </a:xfrm>
          <a:prstGeom prst="rect">
            <a:avLst/>
          </a:prstGeom>
        </p:spPr>
      </p:pic>
    </p:spTree>
    <p:extLst>
      <p:ext uri="{BB962C8B-B14F-4D97-AF65-F5344CB8AC3E}">
        <p14:creationId xmlns:p14="http://schemas.microsoft.com/office/powerpoint/2010/main" val="4091413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210AA-EE3C-D1AC-F40A-9BD7E3F7B1D1}"/>
              </a:ext>
            </a:extLst>
          </p:cNvPr>
          <p:cNvSpPr>
            <a:spLocks noGrp="1"/>
          </p:cNvSpPr>
          <p:nvPr>
            <p:ph type="title"/>
          </p:nvPr>
        </p:nvSpPr>
        <p:spPr/>
        <p:txBody>
          <a:bodyPr/>
          <a:lstStyle/>
          <a:p>
            <a:r>
              <a:rPr lang="en-US" dirty="0">
                <a:latin typeface="Garamond" panose="02020404030301010803" pitchFamily="18" charset="0"/>
              </a:rPr>
              <a:t>Boundaries in Relationships</a:t>
            </a:r>
          </a:p>
        </p:txBody>
      </p:sp>
      <p:sp>
        <p:nvSpPr>
          <p:cNvPr id="3" name="Content Placeholder 2">
            <a:extLst>
              <a:ext uri="{FF2B5EF4-FFF2-40B4-BE49-F238E27FC236}">
                <a16:creationId xmlns:a16="http://schemas.microsoft.com/office/drawing/2014/main" id="{8E0BB5D1-D751-8647-CF35-B6C2F60FA856}"/>
              </a:ext>
            </a:extLst>
          </p:cNvPr>
          <p:cNvSpPr>
            <a:spLocks noGrp="1"/>
          </p:cNvSpPr>
          <p:nvPr>
            <p:ph idx="1"/>
          </p:nvPr>
        </p:nvSpPr>
        <p:spPr>
          <a:xfrm>
            <a:off x="838200" y="1825625"/>
            <a:ext cx="10515600" cy="4319994"/>
          </a:xfrm>
        </p:spPr>
        <p:txBody>
          <a:bodyPr numCol="1">
            <a:normAutofit fontScale="92500" lnSpcReduction="20000"/>
          </a:bodyPr>
          <a:lstStyle/>
          <a:p>
            <a:pPr marL="0" indent="0">
              <a:buNone/>
            </a:pPr>
            <a:r>
              <a:rPr lang="en-US" dirty="0">
                <a:latin typeface="Garamond" panose="02020404030301010803" pitchFamily="18" charset="0"/>
              </a:rPr>
              <a:t>Boundaries help me improve relationships with people in my life. There are many different types of relationships that I may have. </a:t>
            </a:r>
          </a:p>
          <a:p>
            <a:pPr marL="0" indent="0">
              <a:buNone/>
            </a:pPr>
            <a:endParaRPr lang="en-US" dirty="0">
              <a:latin typeface="Garamond" panose="02020404030301010803" pitchFamily="18" charset="0"/>
            </a:endParaRPr>
          </a:p>
          <a:p>
            <a:pPr marL="0" indent="0">
              <a:buNone/>
            </a:pPr>
            <a:r>
              <a:rPr lang="en-US" dirty="0">
                <a:latin typeface="Garamond" panose="02020404030301010803" pitchFamily="18" charset="0"/>
              </a:rPr>
              <a:t>A relationship is any connection between two or more people. These can include romantic relationships, friendships, familial relationships, colleagues, co-workers, teachers, PCAs, classmates, etc. </a:t>
            </a:r>
          </a:p>
          <a:p>
            <a:pPr marL="0" indent="0">
              <a:buNone/>
            </a:pPr>
            <a:endParaRPr lang="en-US" dirty="0">
              <a:latin typeface="Garamond" panose="02020404030301010803" pitchFamily="18" charset="0"/>
            </a:endParaRPr>
          </a:p>
          <a:p>
            <a:pPr marL="0" indent="0">
              <a:buNone/>
            </a:pPr>
            <a:r>
              <a:rPr lang="en-US" dirty="0">
                <a:latin typeface="Garamond" panose="02020404030301010803" pitchFamily="18" charset="0"/>
              </a:rPr>
              <a:t>Healthy relationships respect boundaries from both parties. I can respect someone’s boundaries by listening to what they say and following their rules. </a:t>
            </a:r>
          </a:p>
          <a:p>
            <a:pPr marL="0" indent="0">
              <a:buNone/>
            </a:pPr>
            <a:endParaRPr lang="en-US" dirty="0">
              <a:latin typeface="Garamond" panose="02020404030301010803" pitchFamily="18" charset="0"/>
            </a:endParaRPr>
          </a:p>
          <a:p>
            <a:pPr marL="0" indent="0">
              <a:buNone/>
            </a:pPr>
            <a:r>
              <a:rPr lang="en-US" dirty="0">
                <a:latin typeface="Garamond" panose="02020404030301010803" pitchFamily="18" charset="0"/>
              </a:rPr>
              <a:t>I can set boundaries with myself to help hold me accountable.</a:t>
            </a:r>
          </a:p>
        </p:txBody>
      </p:sp>
      <p:pic>
        <p:nvPicPr>
          <p:cNvPr id="4" name="Picture 3" descr="A picture containing text, tableware, plate, dishware&#10;&#10;Description automatically generated">
            <a:extLst>
              <a:ext uri="{FF2B5EF4-FFF2-40B4-BE49-F238E27FC236}">
                <a16:creationId xmlns:a16="http://schemas.microsoft.com/office/drawing/2014/main" id="{22A236AA-AFD1-C723-1684-80545CF1348F}"/>
              </a:ext>
            </a:extLst>
          </p:cNvPr>
          <p:cNvPicPr>
            <a:picLocks noChangeAspect="1"/>
          </p:cNvPicPr>
          <p:nvPr/>
        </p:nvPicPr>
        <p:blipFill>
          <a:blip r:embed="rId2"/>
          <a:stretch>
            <a:fillRect/>
          </a:stretch>
        </p:blipFill>
        <p:spPr>
          <a:xfrm>
            <a:off x="4923766" y="5788025"/>
            <a:ext cx="1930400" cy="876300"/>
          </a:xfrm>
          <a:prstGeom prst="rect">
            <a:avLst/>
          </a:prstGeom>
        </p:spPr>
      </p:pic>
    </p:spTree>
    <p:extLst>
      <p:ext uri="{BB962C8B-B14F-4D97-AF65-F5344CB8AC3E}">
        <p14:creationId xmlns:p14="http://schemas.microsoft.com/office/powerpoint/2010/main" val="1163335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2634B-4479-2C3D-6CCC-544D0CF59913}"/>
              </a:ext>
            </a:extLst>
          </p:cNvPr>
          <p:cNvSpPr>
            <a:spLocks noGrp="1"/>
          </p:cNvSpPr>
          <p:nvPr>
            <p:ph type="title"/>
          </p:nvPr>
        </p:nvSpPr>
        <p:spPr/>
        <p:txBody>
          <a:bodyPr/>
          <a:lstStyle/>
          <a:p>
            <a:r>
              <a:rPr lang="en-US" dirty="0">
                <a:latin typeface="Garamond" panose="02020404030301010803" pitchFamily="18" charset="0"/>
              </a:rPr>
              <a:t>How Can I Set Boundaries?</a:t>
            </a:r>
          </a:p>
        </p:txBody>
      </p:sp>
      <p:sp>
        <p:nvSpPr>
          <p:cNvPr id="3" name="Content Placeholder 2">
            <a:extLst>
              <a:ext uri="{FF2B5EF4-FFF2-40B4-BE49-F238E27FC236}">
                <a16:creationId xmlns:a16="http://schemas.microsoft.com/office/drawing/2014/main" id="{80E4717F-CA68-BC15-DE83-0332E6926A28}"/>
              </a:ext>
            </a:extLst>
          </p:cNvPr>
          <p:cNvSpPr>
            <a:spLocks noGrp="1"/>
          </p:cNvSpPr>
          <p:nvPr>
            <p:ph idx="1"/>
          </p:nvPr>
        </p:nvSpPr>
        <p:spPr/>
        <p:txBody>
          <a:bodyPr>
            <a:normAutofit/>
          </a:bodyPr>
          <a:lstStyle/>
          <a:p>
            <a:r>
              <a:rPr lang="en-US" dirty="0">
                <a:latin typeface="Garamond" panose="02020404030301010803" pitchFamily="18" charset="0"/>
              </a:rPr>
              <a:t>Define the Boundaries</a:t>
            </a:r>
          </a:p>
          <a:p>
            <a:pPr lvl="1"/>
            <a:r>
              <a:rPr lang="en-US" dirty="0">
                <a:latin typeface="Garamond" panose="02020404030301010803" pitchFamily="18" charset="0"/>
              </a:rPr>
              <a:t>I can identify my desired boundary.</a:t>
            </a:r>
          </a:p>
          <a:p>
            <a:r>
              <a:rPr lang="en-US" dirty="0">
                <a:latin typeface="Garamond" panose="02020404030301010803" pitchFamily="18" charset="0"/>
              </a:rPr>
              <a:t>Communicate the Boundaries</a:t>
            </a:r>
          </a:p>
          <a:p>
            <a:pPr lvl="1"/>
            <a:r>
              <a:rPr lang="en-US" dirty="0">
                <a:latin typeface="Garamond" panose="02020404030301010803" pitchFamily="18" charset="0"/>
              </a:rPr>
              <a:t>I can say what I need from that person(s)/relationship(s).</a:t>
            </a:r>
          </a:p>
          <a:p>
            <a:r>
              <a:rPr lang="en-US" dirty="0">
                <a:latin typeface="Garamond" panose="02020404030301010803" pitchFamily="18" charset="0"/>
              </a:rPr>
              <a:t>Simplify the Boundaries</a:t>
            </a:r>
          </a:p>
          <a:p>
            <a:pPr lvl="1"/>
            <a:r>
              <a:rPr lang="en-US" dirty="0">
                <a:latin typeface="Garamond" panose="02020404030301010803" pitchFamily="18" charset="0"/>
              </a:rPr>
              <a:t>I don’t have to overexplain my boundary. I can be clear and concise.</a:t>
            </a:r>
          </a:p>
          <a:p>
            <a:r>
              <a:rPr lang="en-US" dirty="0">
                <a:latin typeface="Garamond" panose="02020404030301010803" pitchFamily="18" charset="0"/>
              </a:rPr>
              <a:t>Set Consequences for Violating the Boundary</a:t>
            </a:r>
          </a:p>
          <a:p>
            <a:pPr lvl="1"/>
            <a:r>
              <a:rPr lang="en-US" dirty="0">
                <a:latin typeface="Garamond" panose="02020404030301010803" pitchFamily="18" charset="0"/>
              </a:rPr>
              <a:t>I can say why this boundary is important. I can state what will happen if it is not respected.</a:t>
            </a:r>
          </a:p>
        </p:txBody>
      </p:sp>
      <p:pic>
        <p:nvPicPr>
          <p:cNvPr id="4" name="Picture 3" descr="A picture containing text, tableware, plate, dishware&#10;&#10;Description automatically generated">
            <a:extLst>
              <a:ext uri="{FF2B5EF4-FFF2-40B4-BE49-F238E27FC236}">
                <a16:creationId xmlns:a16="http://schemas.microsoft.com/office/drawing/2014/main" id="{B434DD5D-4483-0B89-2695-4E03EB420ACE}"/>
              </a:ext>
            </a:extLst>
          </p:cNvPr>
          <p:cNvPicPr>
            <a:picLocks noChangeAspect="1"/>
          </p:cNvPicPr>
          <p:nvPr/>
        </p:nvPicPr>
        <p:blipFill>
          <a:blip r:embed="rId2"/>
          <a:stretch>
            <a:fillRect/>
          </a:stretch>
        </p:blipFill>
        <p:spPr>
          <a:xfrm>
            <a:off x="4923766" y="5788025"/>
            <a:ext cx="1930400" cy="876300"/>
          </a:xfrm>
          <a:prstGeom prst="rect">
            <a:avLst/>
          </a:prstGeom>
        </p:spPr>
      </p:pic>
    </p:spTree>
    <p:extLst>
      <p:ext uri="{BB962C8B-B14F-4D97-AF65-F5344CB8AC3E}">
        <p14:creationId xmlns:p14="http://schemas.microsoft.com/office/powerpoint/2010/main" val="779509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1D9A6-7620-36BC-B70E-F254E07B1942}"/>
              </a:ext>
            </a:extLst>
          </p:cNvPr>
          <p:cNvSpPr>
            <a:spLocks noGrp="1"/>
          </p:cNvSpPr>
          <p:nvPr>
            <p:ph type="title"/>
          </p:nvPr>
        </p:nvSpPr>
        <p:spPr/>
        <p:txBody>
          <a:bodyPr/>
          <a:lstStyle/>
          <a:p>
            <a:r>
              <a:rPr lang="en-US" dirty="0">
                <a:latin typeface="Garamond" panose="02020404030301010803" pitchFamily="18" charset="0"/>
              </a:rPr>
              <a:t>Healthy Boundaries</a:t>
            </a:r>
          </a:p>
        </p:txBody>
      </p:sp>
      <p:sp>
        <p:nvSpPr>
          <p:cNvPr id="3" name="Content Placeholder 2">
            <a:extLst>
              <a:ext uri="{FF2B5EF4-FFF2-40B4-BE49-F238E27FC236}">
                <a16:creationId xmlns:a16="http://schemas.microsoft.com/office/drawing/2014/main" id="{E4FC0027-77A5-115C-F3C5-116D05B3D447}"/>
              </a:ext>
            </a:extLst>
          </p:cNvPr>
          <p:cNvSpPr>
            <a:spLocks noGrp="1"/>
          </p:cNvSpPr>
          <p:nvPr>
            <p:ph idx="1"/>
          </p:nvPr>
        </p:nvSpPr>
        <p:spPr/>
        <p:txBody>
          <a:bodyPr>
            <a:normAutofit/>
          </a:bodyPr>
          <a:lstStyle/>
          <a:p>
            <a:pPr marL="0" indent="0">
              <a:buNone/>
            </a:pPr>
            <a:r>
              <a:rPr lang="en-US" dirty="0">
                <a:latin typeface="Garamond" panose="02020404030301010803" pitchFamily="18" charset="0"/>
              </a:rPr>
              <a:t>I can set a boundary with someone at any time within my relationship with them. My boundaries may be different than someone else’s boundaries. Boundaries can help me have trusting and equal relationships with others. </a:t>
            </a:r>
          </a:p>
          <a:p>
            <a:pPr marL="0" indent="0">
              <a:buNone/>
            </a:pPr>
            <a:endParaRPr lang="en-US" dirty="0">
              <a:latin typeface="Garamond" panose="02020404030301010803" pitchFamily="18" charset="0"/>
            </a:endParaRPr>
          </a:p>
          <a:p>
            <a:pPr marL="0" indent="0">
              <a:buNone/>
            </a:pPr>
            <a:r>
              <a:rPr lang="en-US" dirty="0">
                <a:latin typeface="Garamond" panose="02020404030301010803" pitchFamily="18" charset="0"/>
              </a:rPr>
              <a:t>I shouldn’t feel guilty about establishing healthy boundaries. I can be assertive and say ‘yes’ or ‘no’ to others confidently. I can take responsibility for setting and respecting other people’s boundaries.</a:t>
            </a:r>
          </a:p>
          <a:p>
            <a:pPr marL="0" indent="0">
              <a:buNone/>
            </a:pPr>
            <a:endParaRPr lang="en-US" dirty="0">
              <a:latin typeface="Garamond" panose="02020404030301010803" pitchFamily="18" charset="0"/>
            </a:endParaRPr>
          </a:p>
          <a:p>
            <a:pPr marL="0" indent="0">
              <a:buNone/>
            </a:pPr>
            <a:r>
              <a:rPr lang="en-US" dirty="0">
                <a:latin typeface="Garamond" panose="02020404030301010803" pitchFamily="18" charset="0"/>
              </a:rPr>
              <a:t>I can create boundaries that make me feel safe and comfortable.</a:t>
            </a:r>
          </a:p>
          <a:p>
            <a:pPr marL="0" indent="0">
              <a:buNone/>
            </a:pPr>
            <a:endParaRPr lang="en-US" dirty="0">
              <a:latin typeface="Garamond" panose="02020404030301010803" pitchFamily="18" charset="0"/>
            </a:endParaRPr>
          </a:p>
        </p:txBody>
      </p:sp>
      <p:pic>
        <p:nvPicPr>
          <p:cNvPr id="4" name="Picture 3" descr="A picture containing text, tableware, plate, dishware&#10;&#10;Description automatically generated">
            <a:extLst>
              <a:ext uri="{FF2B5EF4-FFF2-40B4-BE49-F238E27FC236}">
                <a16:creationId xmlns:a16="http://schemas.microsoft.com/office/drawing/2014/main" id="{4F8531D3-B776-A0A2-6494-C06EF5BA6489}"/>
              </a:ext>
            </a:extLst>
          </p:cNvPr>
          <p:cNvPicPr>
            <a:picLocks noChangeAspect="1"/>
          </p:cNvPicPr>
          <p:nvPr/>
        </p:nvPicPr>
        <p:blipFill>
          <a:blip r:embed="rId2"/>
          <a:stretch>
            <a:fillRect/>
          </a:stretch>
        </p:blipFill>
        <p:spPr>
          <a:xfrm>
            <a:off x="4923766" y="5788025"/>
            <a:ext cx="1930400" cy="876300"/>
          </a:xfrm>
          <a:prstGeom prst="rect">
            <a:avLst/>
          </a:prstGeom>
        </p:spPr>
      </p:pic>
    </p:spTree>
    <p:extLst>
      <p:ext uri="{BB962C8B-B14F-4D97-AF65-F5344CB8AC3E}">
        <p14:creationId xmlns:p14="http://schemas.microsoft.com/office/powerpoint/2010/main" val="1164729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85A5B-01AC-D7B7-8D2C-ADD3953C6A90}"/>
              </a:ext>
            </a:extLst>
          </p:cNvPr>
          <p:cNvSpPr>
            <a:spLocks noGrp="1"/>
          </p:cNvSpPr>
          <p:nvPr>
            <p:ph type="title"/>
          </p:nvPr>
        </p:nvSpPr>
        <p:spPr/>
        <p:txBody>
          <a:bodyPr/>
          <a:lstStyle/>
          <a:p>
            <a:r>
              <a:rPr lang="en-US" dirty="0">
                <a:latin typeface="Garamond" panose="02020404030301010803" pitchFamily="18" charset="0"/>
              </a:rPr>
              <a:t>Unhealthy Boundaries</a:t>
            </a:r>
          </a:p>
        </p:txBody>
      </p:sp>
      <p:sp>
        <p:nvSpPr>
          <p:cNvPr id="3" name="Content Placeholder 2">
            <a:extLst>
              <a:ext uri="{FF2B5EF4-FFF2-40B4-BE49-F238E27FC236}">
                <a16:creationId xmlns:a16="http://schemas.microsoft.com/office/drawing/2014/main" id="{2DC45D80-8F5C-0500-4DB6-807EF0229FE6}"/>
              </a:ext>
            </a:extLst>
          </p:cNvPr>
          <p:cNvSpPr>
            <a:spLocks noGrp="1"/>
          </p:cNvSpPr>
          <p:nvPr>
            <p:ph idx="1"/>
          </p:nvPr>
        </p:nvSpPr>
        <p:spPr/>
        <p:txBody>
          <a:bodyPr>
            <a:normAutofit lnSpcReduction="10000"/>
          </a:bodyPr>
          <a:lstStyle/>
          <a:p>
            <a:pPr marL="0" indent="0">
              <a:buNone/>
            </a:pPr>
            <a:r>
              <a:rPr lang="en-US" dirty="0">
                <a:latin typeface="Garamond" panose="02020404030301010803" pitchFamily="18" charset="0"/>
              </a:rPr>
              <a:t>Unhealthy boundaries can look very different. If I feel scared or that I cannot say ‘no’ to a person (or group of people) I am with, it may be because </a:t>
            </a:r>
            <a:r>
              <a:rPr lang="en-US" i="1" dirty="0">
                <a:latin typeface="Garamond" panose="02020404030301010803" pitchFamily="18" charset="0"/>
              </a:rPr>
              <a:t>they exhibit unhealthy boundaries</a:t>
            </a:r>
            <a:r>
              <a:rPr lang="en-US" dirty="0">
                <a:latin typeface="Garamond" panose="02020404030301010803" pitchFamily="18" charset="0"/>
              </a:rPr>
              <a:t>. I should not feel guilty for setting boundaries.</a:t>
            </a:r>
          </a:p>
          <a:p>
            <a:pPr marL="0" indent="0">
              <a:buNone/>
            </a:pPr>
            <a:endParaRPr lang="en-US" dirty="0">
              <a:latin typeface="Garamond" panose="02020404030301010803" pitchFamily="18" charset="0"/>
            </a:endParaRPr>
          </a:p>
          <a:p>
            <a:pPr marL="0" indent="0">
              <a:buNone/>
            </a:pPr>
            <a:r>
              <a:rPr lang="en-US" dirty="0">
                <a:latin typeface="Garamond" panose="02020404030301010803" pitchFamily="18" charset="0"/>
              </a:rPr>
              <a:t>Sharing too much personal and/or private information too soon may be a sign that someone has unhealthy boundaries.</a:t>
            </a:r>
          </a:p>
          <a:p>
            <a:pPr marL="0" indent="0">
              <a:buNone/>
            </a:pPr>
            <a:endParaRPr lang="en-US" dirty="0">
              <a:latin typeface="Garamond" panose="02020404030301010803" pitchFamily="18" charset="0"/>
            </a:endParaRPr>
          </a:p>
          <a:p>
            <a:pPr marL="0" indent="0">
              <a:buNone/>
            </a:pPr>
            <a:r>
              <a:rPr lang="en-US" dirty="0">
                <a:latin typeface="Garamond" panose="02020404030301010803" pitchFamily="18" charset="0"/>
              </a:rPr>
              <a:t>If someone is using a boundary for control or to disempower me, then this is an unhealthy boundary. </a:t>
            </a:r>
          </a:p>
        </p:txBody>
      </p:sp>
      <p:pic>
        <p:nvPicPr>
          <p:cNvPr id="4" name="Picture 3" descr="A picture containing text, tableware, plate, dishware&#10;&#10;Description automatically generated">
            <a:extLst>
              <a:ext uri="{FF2B5EF4-FFF2-40B4-BE49-F238E27FC236}">
                <a16:creationId xmlns:a16="http://schemas.microsoft.com/office/drawing/2014/main" id="{B2B746BC-AB0A-8669-176C-0DB017C6069C}"/>
              </a:ext>
            </a:extLst>
          </p:cNvPr>
          <p:cNvPicPr>
            <a:picLocks noChangeAspect="1"/>
          </p:cNvPicPr>
          <p:nvPr/>
        </p:nvPicPr>
        <p:blipFill>
          <a:blip r:embed="rId2"/>
          <a:stretch>
            <a:fillRect/>
          </a:stretch>
        </p:blipFill>
        <p:spPr>
          <a:xfrm>
            <a:off x="4923766" y="5788025"/>
            <a:ext cx="1930400" cy="876300"/>
          </a:xfrm>
          <a:prstGeom prst="rect">
            <a:avLst/>
          </a:prstGeom>
        </p:spPr>
      </p:pic>
    </p:spTree>
    <p:extLst>
      <p:ext uri="{BB962C8B-B14F-4D97-AF65-F5344CB8AC3E}">
        <p14:creationId xmlns:p14="http://schemas.microsoft.com/office/powerpoint/2010/main" val="695215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F503A-9A94-1465-100A-F00A24814C65}"/>
              </a:ext>
            </a:extLst>
          </p:cNvPr>
          <p:cNvSpPr>
            <a:spLocks noGrp="1"/>
          </p:cNvSpPr>
          <p:nvPr>
            <p:ph type="title"/>
          </p:nvPr>
        </p:nvSpPr>
        <p:spPr/>
        <p:txBody>
          <a:bodyPr/>
          <a:lstStyle/>
          <a:p>
            <a:r>
              <a:rPr lang="en-US" dirty="0">
                <a:latin typeface="Garamond" panose="02020404030301010803" pitchFamily="18" charset="0"/>
              </a:rPr>
              <a:t>Unspoken Boundaries</a:t>
            </a:r>
          </a:p>
        </p:txBody>
      </p:sp>
      <p:sp>
        <p:nvSpPr>
          <p:cNvPr id="3" name="Content Placeholder 2">
            <a:extLst>
              <a:ext uri="{FF2B5EF4-FFF2-40B4-BE49-F238E27FC236}">
                <a16:creationId xmlns:a16="http://schemas.microsoft.com/office/drawing/2014/main" id="{43C8EBEE-827C-FB4E-686B-96B3832EC87D}"/>
              </a:ext>
            </a:extLst>
          </p:cNvPr>
          <p:cNvSpPr>
            <a:spLocks noGrp="1"/>
          </p:cNvSpPr>
          <p:nvPr>
            <p:ph idx="1"/>
          </p:nvPr>
        </p:nvSpPr>
        <p:spPr>
          <a:xfrm>
            <a:off x="838200" y="1511840"/>
            <a:ext cx="10515600" cy="4351338"/>
          </a:xfrm>
        </p:spPr>
        <p:txBody>
          <a:bodyPr/>
          <a:lstStyle/>
          <a:p>
            <a:pPr marL="0" indent="0">
              <a:buNone/>
            </a:pPr>
            <a:r>
              <a:rPr lang="en-US" dirty="0">
                <a:latin typeface="Garamond" panose="02020404030301010803" pitchFamily="18" charset="0"/>
              </a:rPr>
              <a:t>I can think about what boundaries I can have with others that are not outrightly stated.</a:t>
            </a:r>
          </a:p>
          <a:p>
            <a:pPr marL="0" indent="0">
              <a:buNone/>
            </a:pPr>
            <a:endParaRPr lang="en-US" dirty="0">
              <a:latin typeface="Garamond" panose="02020404030301010803" pitchFamily="18" charset="0"/>
            </a:endParaRPr>
          </a:p>
          <a:p>
            <a:r>
              <a:rPr lang="en-US" dirty="0">
                <a:latin typeface="Garamond" panose="02020404030301010803" pitchFamily="18" charset="0"/>
              </a:rPr>
              <a:t>How would I greet a romantic partner? A friend? A family member? A colleague/peer?</a:t>
            </a:r>
          </a:p>
          <a:p>
            <a:r>
              <a:rPr lang="en-US" dirty="0">
                <a:latin typeface="Garamond" panose="02020404030301010803" pitchFamily="18" charset="0"/>
              </a:rPr>
              <a:t>Who would it be OK to kiss? Who would it be ok to hug? Who would be ok to hold my hand?</a:t>
            </a:r>
          </a:p>
          <a:p>
            <a:r>
              <a:rPr lang="en-US" dirty="0">
                <a:latin typeface="Garamond" panose="02020404030301010803" pitchFamily="18" charset="0"/>
              </a:rPr>
              <a:t>Who would I feel comfortable inviting to my house for dinner?</a:t>
            </a:r>
          </a:p>
          <a:p>
            <a:r>
              <a:rPr lang="en-US" dirty="0">
                <a:latin typeface="Garamond" panose="02020404030301010803" pitchFamily="18" charset="0"/>
              </a:rPr>
              <a:t>Who can I talk to if I’m worried or concerned about something?</a:t>
            </a:r>
          </a:p>
        </p:txBody>
      </p:sp>
      <p:pic>
        <p:nvPicPr>
          <p:cNvPr id="4" name="Picture 3" descr="A picture containing text, tableware, plate, dishware&#10;&#10;Description automatically generated">
            <a:extLst>
              <a:ext uri="{FF2B5EF4-FFF2-40B4-BE49-F238E27FC236}">
                <a16:creationId xmlns:a16="http://schemas.microsoft.com/office/drawing/2014/main" id="{2651B1FC-98C5-EE2A-4AAE-B0CAA16BEE54}"/>
              </a:ext>
            </a:extLst>
          </p:cNvPr>
          <p:cNvPicPr>
            <a:picLocks noChangeAspect="1"/>
          </p:cNvPicPr>
          <p:nvPr/>
        </p:nvPicPr>
        <p:blipFill>
          <a:blip r:embed="rId2"/>
          <a:stretch>
            <a:fillRect/>
          </a:stretch>
        </p:blipFill>
        <p:spPr>
          <a:xfrm>
            <a:off x="4923766" y="5788025"/>
            <a:ext cx="1930400" cy="876300"/>
          </a:xfrm>
          <a:prstGeom prst="rect">
            <a:avLst/>
          </a:prstGeom>
        </p:spPr>
      </p:pic>
    </p:spTree>
    <p:extLst>
      <p:ext uri="{BB962C8B-B14F-4D97-AF65-F5344CB8AC3E}">
        <p14:creationId xmlns:p14="http://schemas.microsoft.com/office/powerpoint/2010/main" val="1063344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A05FA-F0FB-BBFC-20AC-7CFC40DFEE75}"/>
              </a:ext>
            </a:extLst>
          </p:cNvPr>
          <p:cNvSpPr>
            <a:spLocks noGrp="1"/>
          </p:cNvSpPr>
          <p:nvPr>
            <p:ph type="title"/>
          </p:nvPr>
        </p:nvSpPr>
        <p:spPr>
          <a:xfrm>
            <a:off x="838200" y="193675"/>
            <a:ext cx="10515600" cy="1325563"/>
          </a:xfrm>
        </p:spPr>
        <p:txBody>
          <a:bodyPr/>
          <a:lstStyle/>
          <a:p>
            <a:r>
              <a:rPr lang="en-US" dirty="0">
                <a:latin typeface="Garamond" panose="02020404030301010803" pitchFamily="18" charset="0"/>
              </a:rPr>
              <a:t>Types of Boundaries</a:t>
            </a:r>
          </a:p>
        </p:txBody>
      </p:sp>
      <p:sp>
        <p:nvSpPr>
          <p:cNvPr id="3" name="Content Placeholder 2">
            <a:extLst>
              <a:ext uri="{FF2B5EF4-FFF2-40B4-BE49-F238E27FC236}">
                <a16:creationId xmlns:a16="http://schemas.microsoft.com/office/drawing/2014/main" id="{A7281D3B-074A-0E39-7C4A-241BE7872735}"/>
              </a:ext>
            </a:extLst>
          </p:cNvPr>
          <p:cNvSpPr>
            <a:spLocks noGrp="1"/>
          </p:cNvSpPr>
          <p:nvPr>
            <p:ph idx="1"/>
          </p:nvPr>
        </p:nvSpPr>
        <p:spPr>
          <a:xfrm>
            <a:off x="838200" y="1288164"/>
            <a:ext cx="10515600" cy="4730935"/>
          </a:xfrm>
        </p:spPr>
        <p:txBody>
          <a:bodyPr numCol="2">
            <a:noAutofit/>
          </a:bodyPr>
          <a:lstStyle/>
          <a:p>
            <a:pPr marL="0" indent="0">
              <a:buNone/>
            </a:pPr>
            <a:r>
              <a:rPr lang="en-US" dirty="0">
                <a:latin typeface="Garamond" panose="02020404030301010803" pitchFamily="18" charset="0"/>
              </a:rPr>
              <a:t>Boundaries can look like:</a:t>
            </a:r>
          </a:p>
          <a:p>
            <a:r>
              <a:rPr lang="en-US" dirty="0">
                <a:latin typeface="Garamond" panose="02020404030301010803" pitchFamily="18" charset="0"/>
              </a:rPr>
              <a:t>Physical Boundaries : </a:t>
            </a:r>
          </a:p>
          <a:p>
            <a:pPr lvl="1"/>
            <a:r>
              <a:rPr lang="en-US" sz="2800" dirty="0">
                <a:latin typeface="Garamond" panose="02020404030301010803" pitchFamily="18" charset="0"/>
              </a:rPr>
              <a:t>“ I need to eat. I am going to take a five-minute break.”</a:t>
            </a:r>
          </a:p>
          <a:p>
            <a:r>
              <a:rPr lang="en-US" dirty="0">
                <a:latin typeface="Garamond" panose="02020404030301010803" pitchFamily="18" charset="0"/>
              </a:rPr>
              <a:t>Emotional Boundaries :</a:t>
            </a:r>
          </a:p>
          <a:p>
            <a:pPr lvl="1"/>
            <a:r>
              <a:rPr lang="en-US" sz="2800" dirty="0">
                <a:latin typeface="Garamond" panose="02020404030301010803" pitchFamily="18" charset="0"/>
              </a:rPr>
              <a:t>“Talking about true crime bothers me. Can we talk about something else?”</a:t>
            </a:r>
          </a:p>
          <a:p>
            <a:r>
              <a:rPr lang="en-US" dirty="0">
                <a:latin typeface="Garamond" panose="02020404030301010803" pitchFamily="18" charset="0"/>
              </a:rPr>
              <a:t>Time Boundaries :</a:t>
            </a:r>
          </a:p>
          <a:p>
            <a:pPr lvl="1"/>
            <a:r>
              <a:rPr lang="en-US" sz="2800" dirty="0">
                <a:latin typeface="Garamond" panose="02020404030301010803" pitchFamily="18" charset="0"/>
              </a:rPr>
              <a:t> “I can only stay for an hour.”</a:t>
            </a:r>
          </a:p>
          <a:p>
            <a:pPr marL="0" indent="0">
              <a:buNone/>
            </a:pPr>
            <a:endParaRPr lang="en-US" dirty="0">
              <a:latin typeface="Garamond" panose="02020404030301010803" pitchFamily="18" charset="0"/>
            </a:endParaRPr>
          </a:p>
          <a:p>
            <a:r>
              <a:rPr lang="en-US" dirty="0">
                <a:latin typeface="Garamond" panose="02020404030301010803" pitchFamily="18" charset="0"/>
              </a:rPr>
              <a:t>Sexual Boundaries:</a:t>
            </a:r>
          </a:p>
          <a:p>
            <a:pPr lvl="1"/>
            <a:r>
              <a:rPr lang="en-US" sz="2800" dirty="0">
                <a:latin typeface="Garamond" panose="02020404030301010803" pitchFamily="18" charset="0"/>
              </a:rPr>
              <a:t>“Do you consent to _?”</a:t>
            </a:r>
          </a:p>
          <a:p>
            <a:r>
              <a:rPr lang="en-US" dirty="0">
                <a:latin typeface="Garamond" panose="02020404030301010803" pitchFamily="18" charset="0"/>
              </a:rPr>
              <a:t>Intellectual Boundaries:</a:t>
            </a:r>
          </a:p>
          <a:p>
            <a:pPr lvl="1"/>
            <a:r>
              <a:rPr lang="en-US" sz="2800" dirty="0">
                <a:latin typeface="Garamond" panose="02020404030301010803" pitchFamily="18" charset="0"/>
              </a:rPr>
              <a:t>“I can respect that we have different opinions on this topic”</a:t>
            </a:r>
          </a:p>
          <a:p>
            <a:r>
              <a:rPr lang="en-US" dirty="0">
                <a:latin typeface="Garamond" panose="02020404030301010803" pitchFamily="18" charset="0"/>
              </a:rPr>
              <a:t>Material Boundaries:</a:t>
            </a:r>
          </a:p>
          <a:p>
            <a:pPr lvl="1"/>
            <a:r>
              <a:rPr lang="en-US" sz="2800" dirty="0">
                <a:latin typeface="Garamond" panose="02020404030301010803" pitchFamily="18" charset="0"/>
              </a:rPr>
              <a:t>“I’m happy to share my board games with you.”</a:t>
            </a:r>
          </a:p>
        </p:txBody>
      </p:sp>
      <p:pic>
        <p:nvPicPr>
          <p:cNvPr id="4" name="Picture 3" descr="A picture containing text, tableware, plate, dishware&#10;&#10;Description automatically generated">
            <a:extLst>
              <a:ext uri="{FF2B5EF4-FFF2-40B4-BE49-F238E27FC236}">
                <a16:creationId xmlns:a16="http://schemas.microsoft.com/office/drawing/2014/main" id="{288F5ED6-3AE0-317C-774F-C1D0AEB7FD03}"/>
              </a:ext>
            </a:extLst>
          </p:cNvPr>
          <p:cNvPicPr>
            <a:picLocks noChangeAspect="1"/>
          </p:cNvPicPr>
          <p:nvPr/>
        </p:nvPicPr>
        <p:blipFill>
          <a:blip r:embed="rId2"/>
          <a:stretch>
            <a:fillRect/>
          </a:stretch>
        </p:blipFill>
        <p:spPr>
          <a:xfrm>
            <a:off x="4923766" y="5788025"/>
            <a:ext cx="1930400" cy="876300"/>
          </a:xfrm>
          <a:prstGeom prst="rect">
            <a:avLst/>
          </a:prstGeom>
        </p:spPr>
      </p:pic>
    </p:spTree>
    <p:extLst>
      <p:ext uri="{BB962C8B-B14F-4D97-AF65-F5344CB8AC3E}">
        <p14:creationId xmlns:p14="http://schemas.microsoft.com/office/powerpoint/2010/main" val="15415194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1780</TotalTime>
  <Words>1137</Words>
  <Application>Microsoft Macintosh PowerPoint</Application>
  <PresentationFormat>Widescreen</PresentationFormat>
  <Paragraphs>95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Garamond</vt:lpstr>
      <vt:lpstr>Office Theme</vt:lpstr>
      <vt:lpstr>How to Practice Healthy Boundaries</vt:lpstr>
      <vt:lpstr>What are Boundaries?</vt:lpstr>
      <vt:lpstr>Why is it Important to Set Boundaries?</vt:lpstr>
      <vt:lpstr>Boundaries in Relationships</vt:lpstr>
      <vt:lpstr>How Can I Set Boundaries?</vt:lpstr>
      <vt:lpstr>Healthy Boundaries</vt:lpstr>
      <vt:lpstr>Unhealthy Boundaries</vt:lpstr>
      <vt:lpstr>Unspoken Boundaries</vt:lpstr>
      <vt:lpstr>Types of Boundaries</vt:lpstr>
      <vt:lpstr>Respecting Your Boundaries</vt:lpstr>
      <vt:lpstr>Respecting Other’s Boundaries</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Practice Healthy Boundaries</dc:title>
  <dc:creator>Dayna Nelson</dc:creator>
  <cp:lastModifiedBy>Dayna Nelson</cp:lastModifiedBy>
  <cp:revision>2</cp:revision>
  <cp:lastPrinted>2022-09-13T13:41:56Z</cp:lastPrinted>
  <dcterms:created xsi:type="dcterms:W3CDTF">2022-09-07T18:24:39Z</dcterms:created>
  <dcterms:modified xsi:type="dcterms:W3CDTF">2022-10-04T15:00:38Z</dcterms:modified>
</cp:coreProperties>
</file>